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07/06/2018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07/06/2018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=""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fr-FR" sz="2000" b="1" dirty="0" smtClean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Alexandre Menais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B0F0"/>
                </a:solidFill>
              </a:rPr>
              <a:t>Executive Vice President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B0F0"/>
                </a:solidFill>
              </a:rPr>
              <a:t>Group Head of Mergers and Acquisitions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B0F0"/>
                </a:solidFill>
              </a:rPr>
              <a:t>Corporate Development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B0F0"/>
                </a:solidFill>
              </a:rPr>
              <a:t>Group General Counsel</a:t>
            </a:r>
            <a:endParaRPr lang="en-US" sz="15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2050" name="Picture 2" descr="RÃ©sultat de recherche d'images pour &quot;logo atos blanc transpare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94" y="57284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=""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Security: How to protect our innovative activities</a:t>
            </a:r>
            <a:endParaRPr lang="en-US" dirty="0"/>
          </a:p>
        </p:txBody>
      </p:sp>
      <p:pic>
        <p:nvPicPr>
          <p:cNvPr id="22" name="Picture 7" descr="RÃ©sultat de recherche d'images pour &quot;logo atos transpare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38" y="6331953"/>
            <a:ext cx="882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6" y="1928811"/>
            <a:ext cx="10083702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contenu 2">
            <a:extLst>
              <a:ext uri="{FF2B5EF4-FFF2-40B4-BE49-F238E27FC236}">
                <a16:creationId xmlns=""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42221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ATOS CYBER SECURITY:  N1 IN EUROPE, GLOBAL REACH</a:t>
            </a:r>
            <a:endParaRPr lang="fr-FR" sz="24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37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2221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THE EVER CHANGING SECURITY LANDSCAPE</a:t>
            </a:r>
            <a:endParaRPr lang="fr-FR" sz="24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=""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Security: How to protect our innovative activities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2102229"/>
            <a:ext cx="8650814" cy="2755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Continuously </a:t>
            </a:r>
            <a:r>
              <a:rPr lang="en-US" sz="2400" b="1" dirty="0" smtClean="0"/>
              <a:t>changing</a:t>
            </a:r>
            <a:r>
              <a:rPr lang="en-US" sz="2400" dirty="0" smtClean="0"/>
              <a:t> </a:t>
            </a:r>
            <a:r>
              <a:rPr lang="en-US" sz="2400" b="1" dirty="0" smtClean="0"/>
              <a:t>threat landscape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Shift from </a:t>
            </a:r>
            <a:r>
              <a:rPr lang="en-US" sz="2400" b="1" dirty="0" smtClean="0"/>
              <a:t>Legacy </a:t>
            </a:r>
            <a:r>
              <a:rPr lang="en-US" sz="2400" b="1" dirty="0"/>
              <a:t>S</a:t>
            </a:r>
            <a:r>
              <a:rPr lang="en-US" sz="2400" b="1" dirty="0" smtClean="0"/>
              <a:t>ecurity to Security Intelligence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Moving</a:t>
            </a:r>
            <a:r>
              <a:rPr lang="en-US" sz="2400" b="1" dirty="0" smtClean="0"/>
              <a:t> from Point Solutions to Actionable Intelligence (AI &amp; Big Data) </a:t>
            </a:r>
            <a:r>
              <a:rPr lang="en-US" sz="2400" dirty="0" smtClean="0"/>
              <a:t>for a 360° security management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changing nature of </a:t>
            </a:r>
            <a:r>
              <a:rPr lang="en-US" sz="2400" b="1" dirty="0" smtClean="0"/>
              <a:t>Privacy</a:t>
            </a:r>
            <a:endParaRPr lang="en-US" sz="2400" b="1" dirty="0"/>
          </a:p>
        </p:txBody>
      </p:sp>
      <p:grpSp>
        <p:nvGrpSpPr>
          <p:cNvPr id="12" name="Group 19"/>
          <p:cNvGrpSpPr/>
          <p:nvPr/>
        </p:nvGrpSpPr>
        <p:grpSpPr>
          <a:xfrm>
            <a:off x="9651621" y="2088782"/>
            <a:ext cx="1746504" cy="3223535"/>
            <a:chOff x="7004304" y="1147045"/>
            <a:chExt cx="1746504" cy="3223535"/>
          </a:xfrm>
        </p:grpSpPr>
        <p:grpSp>
          <p:nvGrpSpPr>
            <p:cNvPr id="13" name="Group 10"/>
            <p:cNvGrpSpPr/>
            <p:nvPr/>
          </p:nvGrpSpPr>
          <p:grpSpPr>
            <a:xfrm>
              <a:off x="7004304" y="1147045"/>
              <a:ext cx="1746504" cy="1746504"/>
              <a:chOff x="6793992" y="1147045"/>
              <a:chExt cx="1746504" cy="1746504"/>
            </a:xfrm>
          </p:grpSpPr>
          <p:sp>
            <p:nvSpPr>
              <p:cNvPr id="18" name="Oval 6"/>
              <p:cNvSpPr/>
              <p:nvPr/>
            </p:nvSpPr>
            <p:spPr>
              <a:xfrm>
                <a:off x="6793992" y="1147045"/>
                <a:ext cx="1746504" cy="17465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7"/>
              <p:cNvSpPr txBox="1"/>
              <p:nvPr/>
            </p:nvSpPr>
            <p:spPr>
              <a:xfrm>
                <a:off x="7308972" y="1379600"/>
                <a:ext cx="7165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60%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8"/>
              <p:cNvSpPr txBox="1"/>
              <p:nvPr/>
            </p:nvSpPr>
            <p:spPr>
              <a:xfrm>
                <a:off x="7091958" y="1818290"/>
                <a:ext cx="1150571" cy="1000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o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f enterprises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will suffer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major breaches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by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2020</a:t>
                </a:r>
              </a:p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</a:rPr>
                  <a:t>(Gartner)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8"/>
            <p:cNvGrpSpPr/>
            <p:nvPr/>
          </p:nvGrpSpPr>
          <p:grpSpPr>
            <a:xfrm>
              <a:off x="7004304" y="3090672"/>
              <a:ext cx="1746504" cy="1279908"/>
              <a:chOff x="7004304" y="3554490"/>
              <a:chExt cx="1746504" cy="1279908"/>
            </a:xfrm>
          </p:grpSpPr>
          <p:sp>
            <p:nvSpPr>
              <p:cNvPr id="15" name="TextBox 13"/>
              <p:cNvSpPr txBox="1"/>
              <p:nvPr/>
            </p:nvSpPr>
            <p:spPr>
              <a:xfrm>
                <a:off x="7004304" y="3849513"/>
                <a:ext cx="1746504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1"/>
                    </a:solidFill>
                  </a:rPr>
                  <a:t>The question is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accent1"/>
                    </a:solidFill>
                  </a:rPr>
                  <a:t>not if, but when</a:t>
                </a:r>
                <a:endParaRPr lang="en-US" sz="160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accent1"/>
                    </a:solidFill>
                  </a:rPr>
                  <a:t>a cyber breach</a:t>
                </a:r>
                <a:endParaRPr lang="en-US" sz="160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accent1"/>
                    </a:solidFill>
                  </a:rPr>
                  <a:t>will happen</a:t>
                </a:r>
              </a:p>
            </p:txBody>
          </p:sp>
          <p:cxnSp>
            <p:nvCxnSpPr>
              <p:cNvPr id="16" name="Straight Connector 16"/>
              <p:cNvCxnSpPr/>
              <p:nvPr/>
            </p:nvCxnSpPr>
            <p:spPr>
              <a:xfrm>
                <a:off x="7004304" y="3769002"/>
                <a:ext cx="1746504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8025" y="3554490"/>
                <a:ext cx="399058" cy="273640"/>
              </a:xfrm>
              <a:prstGeom prst="rect">
                <a:avLst/>
              </a:prstGeom>
            </p:spPr>
          </p:pic>
        </p:grpSp>
      </p:grpSp>
      <p:pic>
        <p:nvPicPr>
          <p:cNvPr id="22" name="Picture 7" descr="RÃ©sultat de recherche d'images pour &quot;logo atos transparen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38" y="6331953"/>
            <a:ext cx="882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395321"/>
            <a:ext cx="11062447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cap="all" dirty="0"/>
              <a:t>The </a:t>
            </a:r>
            <a:r>
              <a:rPr lang="en-US" sz="2000" b="1" cap="all" dirty="0" smtClean="0"/>
              <a:t>Threat Landscape is continuously changing. It’s a race against complexity &amp; time</a:t>
            </a:r>
            <a:endParaRPr lang="fr-FR" sz="2000" b="1" cap="all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22" name="Picture 7" descr="RÃ©sultat de recherche d'images pour &quot;logo atos transparen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38" y="6331953"/>
            <a:ext cx="882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8"/>
          <p:cNvGrpSpPr/>
          <p:nvPr/>
        </p:nvGrpSpPr>
        <p:grpSpPr>
          <a:xfrm>
            <a:off x="1482294" y="2058765"/>
            <a:ext cx="9640244" cy="3066576"/>
            <a:chOff x="309600" y="968112"/>
            <a:chExt cx="8946045" cy="3567886"/>
          </a:xfrm>
        </p:grpSpPr>
        <p:grpSp>
          <p:nvGrpSpPr>
            <p:cNvPr id="24" name="Group 9"/>
            <p:cNvGrpSpPr/>
            <p:nvPr/>
          </p:nvGrpSpPr>
          <p:grpSpPr>
            <a:xfrm>
              <a:off x="309600" y="968112"/>
              <a:ext cx="2763106" cy="3149299"/>
              <a:chOff x="309600" y="968112"/>
              <a:chExt cx="2763106" cy="3149299"/>
            </a:xfrm>
          </p:grpSpPr>
          <p:sp>
            <p:nvSpPr>
              <p:cNvPr id="112" name="ZoneTexte 5"/>
              <p:cNvSpPr txBox="1"/>
              <p:nvPr/>
            </p:nvSpPr>
            <p:spPr>
              <a:xfrm>
                <a:off x="324000" y="968112"/>
                <a:ext cx="2748706" cy="5729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400"/>
                <a:r>
                  <a:rPr lang="en-US" sz="1600" b="1" dirty="0" smtClean="0">
                    <a:solidFill>
                      <a:srgbClr val="0066A1"/>
                    </a:solidFill>
                    <a:ea typeface="Verdana"/>
                    <a:cs typeface="Verdana"/>
                    <a:sym typeface="Verdana"/>
                  </a:rPr>
                  <a:t>Attack surface </a:t>
                </a:r>
                <a:endParaRPr lang="en-US" sz="1600" b="1" dirty="0" smtClean="0">
                  <a:solidFill>
                    <a:srgbClr val="0066A1"/>
                  </a:solidFill>
                  <a:ea typeface="Verdana"/>
                  <a:cs typeface="Verdana"/>
                  <a:sym typeface="Verdana"/>
                </a:endParaRPr>
              </a:p>
              <a:p>
                <a:pPr defTabSz="914400"/>
                <a:r>
                  <a:rPr lang="en-US" sz="1600" b="1" dirty="0" smtClean="0">
                    <a:solidFill>
                      <a:srgbClr val="0066A1"/>
                    </a:solidFill>
                    <a:ea typeface="Verdana"/>
                    <a:cs typeface="Verdana"/>
                    <a:sym typeface="Verdana"/>
                  </a:rPr>
                  <a:t>is </a:t>
                </a:r>
                <a:r>
                  <a:rPr lang="en-US" sz="1600" b="1" dirty="0" smtClean="0">
                    <a:solidFill>
                      <a:srgbClr val="0066A1"/>
                    </a:solidFill>
                    <a:ea typeface="Verdana"/>
                    <a:cs typeface="Verdana"/>
                    <a:sym typeface="Verdana"/>
                  </a:rPr>
                  <a:t>expanding</a:t>
                </a:r>
                <a:endParaRPr lang="en-US" sz="1600" b="1" dirty="0">
                  <a:solidFill>
                    <a:srgbClr val="0066A1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3" name="ZoneTexte 9"/>
              <p:cNvSpPr txBox="1"/>
              <p:nvPr/>
            </p:nvSpPr>
            <p:spPr>
              <a:xfrm>
                <a:off x="815306" y="2146349"/>
                <a:ext cx="671073" cy="286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Network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4" name="AutoShape 147"/>
              <p:cNvSpPr>
                <a:spLocks noChangeArrowheads="1"/>
              </p:cNvSpPr>
              <p:nvPr/>
            </p:nvSpPr>
            <p:spPr bwMode="gray">
              <a:xfrm>
                <a:off x="324000" y="2065071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5" name="Freeform 1604"/>
              <p:cNvSpPr>
                <a:spLocks noEditPoints="1"/>
              </p:cNvSpPr>
              <p:nvPr/>
            </p:nvSpPr>
            <p:spPr bwMode="auto">
              <a:xfrm>
                <a:off x="376437" y="2117508"/>
                <a:ext cx="273126" cy="273126"/>
              </a:xfrm>
              <a:custGeom>
                <a:avLst/>
                <a:gdLst>
                  <a:gd name="T0" fmla="*/ 2147483647 w 4882"/>
                  <a:gd name="T1" fmla="*/ 2147483647 h 5238"/>
                  <a:gd name="T2" fmla="*/ 2147483647 w 4882"/>
                  <a:gd name="T3" fmla="*/ 2147483647 h 5238"/>
                  <a:gd name="T4" fmla="*/ 2147483647 w 4882"/>
                  <a:gd name="T5" fmla="*/ 2147483647 h 5238"/>
                  <a:gd name="T6" fmla="*/ 2147483647 w 4882"/>
                  <a:gd name="T7" fmla="*/ 2147483647 h 5238"/>
                  <a:gd name="T8" fmla="*/ 2147483647 w 4882"/>
                  <a:gd name="T9" fmla="*/ 2147483647 h 5238"/>
                  <a:gd name="T10" fmla="*/ 2147483647 w 4882"/>
                  <a:gd name="T11" fmla="*/ 2147483647 h 5238"/>
                  <a:gd name="T12" fmla="*/ 2147483647 w 4882"/>
                  <a:gd name="T13" fmla="*/ 2147483647 h 5238"/>
                  <a:gd name="T14" fmla="*/ 2147483647 w 4882"/>
                  <a:gd name="T15" fmla="*/ 2147483647 h 5238"/>
                  <a:gd name="T16" fmla="*/ 2147483647 w 4882"/>
                  <a:gd name="T17" fmla="*/ 2147483647 h 5238"/>
                  <a:gd name="T18" fmla="*/ 2147483647 w 4882"/>
                  <a:gd name="T19" fmla="*/ 2147483647 h 5238"/>
                  <a:gd name="T20" fmla="*/ 2147483647 w 4882"/>
                  <a:gd name="T21" fmla="*/ 2147483647 h 5238"/>
                  <a:gd name="T22" fmla="*/ 2147483647 w 4882"/>
                  <a:gd name="T23" fmla="*/ 2147483647 h 5238"/>
                  <a:gd name="T24" fmla="*/ 2147483647 w 4882"/>
                  <a:gd name="T25" fmla="*/ 2147483647 h 5238"/>
                  <a:gd name="T26" fmla="*/ 0 w 4882"/>
                  <a:gd name="T27" fmla="*/ 2147483647 h 5238"/>
                  <a:gd name="T28" fmla="*/ 2147483647 w 4882"/>
                  <a:gd name="T29" fmla="*/ 2147483647 h 5238"/>
                  <a:gd name="T30" fmla="*/ 2147483647 w 4882"/>
                  <a:gd name="T31" fmla="*/ 2147483647 h 5238"/>
                  <a:gd name="T32" fmla="*/ 2147483647 w 4882"/>
                  <a:gd name="T33" fmla="*/ 2147483647 h 5238"/>
                  <a:gd name="T34" fmla="*/ 2147483647 w 4882"/>
                  <a:gd name="T35" fmla="*/ 2147483647 h 5238"/>
                  <a:gd name="T36" fmla="*/ 2147483647 w 4882"/>
                  <a:gd name="T37" fmla="*/ 2147483647 h 5238"/>
                  <a:gd name="T38" fmla="*/ 2147483647 w 4882"/>
                  <a:gd name="T39" fmla="*/ 2147483647 h 5238"/>
                  <a:gd name="T40" fmla="*/ 2147483647 w 4882"/>
                  <a:gd name="T41" fmla="*/ 2147483647 h 5238"/>
                  <a:gd name="T42" fmla="*/ 2147483647 w 4882"/>
                  <a:gd name="T43" fmla="*/ 2147483647 h 5238"/>
                  <a:gd name="T44" fmla="*/ 2147483647 w 4882"/>
                  <a:gd name="T45" fmla="*/ 2147483647 h 5238"/>
                  <a:gd name="T46" fmla="*/ 2147483647 w 4882"/>
                  <a:gd name="T47" fmla="*/ 2147483647 h 5238"/>
                  <a:gd name="T48" fmla="*/ 2147483647 w 4882"/>
                  <a:gd name="T49" fmla="*/ 2147483647 h 5238"/>
                  <a:gd name="T50" fmla="*/ 2147483647 w 4882"/>
                  <a:gd name="T51" fmla="*/ 2147483647 h 5238"/>
                  <a:gd name="T52" fmla="*/ 2147483647 w 4882"/>
                  <a:gd name="T53" fmla="*/ 2147483647 h 5238"/>
                  <a:gd name="T54" fmla="*/ 2147483647 w 4882"/>
                  <a:gd name="T55" fmla="*/ 2147483647 h 5238"/>
                  <a:gd name="T56" fmla="*/ 2147483647 w 4882"/>
                  <a:gd name="T57" fmla="*/ 2147483647 h 5238"/>
                  <a:gd name="T58" fmla="*/ 2147483647 w 4882"/>
                  <a:gd name="T59" fmla="*/ 2147483647 h 5238"/>
                  <a:gd name="T60" fmla="*/ 2147483647 w 4882"/>
                  <a:gd name="T61" fmla="*/ 2147483647 h 5238"/>
                  <a:gd name="T62" fmla="*/ 2147483647 w 4882"/>
                  <a:gd name="T63" fmla="*/ 2147483647 h 5238"/>
                  <a:gd name="T64" fmla="*/ 2147483647 w 4882"/>
                  <a:gd name="T65" fmla="*/ 2147483647 h 5238"/>
                  <a:gd name="T66" fmla="*/ 2147483647 w 4882"/>
                  <a:gd name="T67" fmla="*/ 2147483647 h 5238"/>
                  <a:gd name="T68" fmla="*/ 2147483647 w 4882"/>
                  <a:gd name="T69" fmla="*/ 2147483647 h 5238"/>
                  <a:gd name="T70" fmla="*/ 2147483647 w 4882"/>
                  <a:gd name="T71" fmla="*/ 2147483647 h 5238"/>
                  <a:gd name="T72" fmla="*/ 2147483647 w 4882"/>
                  <a:gd name="T73" fmla="*/ 2147483647 h 5238"/>
                  <a:gd name="T74" fmla="*/ 2147483647 w 4882"/>
                  <a:gd name="T75" fmla="*/ 2147483647 h 5238"/>
                  <a:gd name="T76" fmla="*/ 2147483647 w 4882"/>
                  <a:gd name="T77" fmla="*/ 2147483647 h 5238"/>
                  <a:gd name="T78" fmla="*/ 2147483647 w 4882"/>
                  <a:gd name="T79" fmla="*/ 2147483647 h 5238"/>
                  <a:gd name="T80" fmla="*/ 2147483647 w 4882"/>
                  <a:gd name="T81" fmla="*/ 2147483647 h 5238"/>
                  <a:gd name="T82" fmla="*/ 2147483647 w 4882"/>
                  <a:gd name="T83" fmla="*/ 2147483647 h 5238"/>
                  <a:gd name="T84" fmla="*/ 2147483647 w 4882"/>
                  <a:gd name="T85" fmla="*/ 2147483647 h 5238"/>
                  <a:gd name="T86" fmla="*/ 2147483647 w 4882"/>
                  <a:gd name="T87" fmla="*/ 2147483647 h 5238"/>
                  <a:gd name="T88" fmla="*/ 2147483647 w 4882"/>
                  <a:gd name="T89" fmla="*/ 2147483647 h 5238"/>
                  <a:gd name="T90" fmla="*/ 2147483647 w 4882"/>
                  <a:gd name="T91" fmla="*/ 2147483647 h 5238"/>
                  <a:gd name="T92" fmla="*/ 2147483647 w 4882"/>
                  <a:gd name="T93" fmla="*/ 2147483647 h 5238"/>
                  <a:gd name="T94" fmla="*/ 2147483647 w 4882"/>
                  <a:gd name="T95" fmla="*/ 2147483647 h 5238"/>
                  <a:gd name="T96" fmla="*/ 2147483647 w 4882"/>
                  <a:gd name="T97" fmla="*/ 2147483647 h 5238"/>
                  <a:gd name="T98" fmla="*/ 2147483647 w 4882"/>
                  <a:gd name="T99" fmla="*/ 2147483647 h 5238"/>
                  <a:gd name="T100" fmla="*/ 2147483647 w 4882"/>
                  <a:gd name="T101" fmla="*/ 2147483647 h 5238"/>
                  <a:gd name="T102" fmla="*/ 2147483647 w 4882"/>
                  <a:gd name="T103" fmla="*/ 2147483647 h 5238"/>
                  <a:gd name="T104" fmla="*/ 2147483647 w 4882"/>
                  <a:gd name="T105" fmla="*/ 2147483647 h 5238"/>
                  <a:gd name="T106" fmla="*/ 2147483647 w 4882"/>
                  <a:gd name="T107" fmla="*/ 2147483647 h 5238"/>
                  <a:gd name="T108" fmla="*/ 2147483647 w 4882"/>
                  <a:gd name="T109" fmla="*/ 2147483647 h 5238"/>
                  <a:gd name="T110" fmla="*/ 2147483647 w 4882"/>
                  <a:gd name="T111" fmla="*/ 2147483647 h 5238"/>
                  <a:gd name="T112" fmla="*/ 2147483647 w 4882"/>
                  <a:gd name="T113" fmla="*/ 2147483647 h 5238"/>
                  <a:gd name="T114" fmla="*/ 2147483647 w 4882"/>
                  <a:gd name="T115" fmla="*/ 2147483647 h 5238"/>
                  <a:gd name="T116" fmla="*/ 2147483647 w 4882"/>
                  <a:gd name="T117" fmla="*/ 2147483647 h 52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882" h="5238">
                    <a:moveTo>
                      <a:pt x="2629" y="3402"/>
                    </a:moveTo>
                    <a:lnTo>
                      <a:pt x="2629" y="3983"/>
                    </a:lnTo>
                    <a:cubicBezTo>
                      <a:pt x="2730" y="4013"/>
                      <a:pt x="2821" y="4070"/>
                      <a:pt x="2894" y="4143"/>
                    </a:cubicBezTo>
                    <a:cubicBezTo>
                      <a:pt x="2966" y="4213"/>
                      <a:pt x="3020" y="4302"/>
                      <a:pt x="3052" y="4400"/>
                    </a:cubicBezTo>
                    <a:lnTo>
                      <a:pt x="4694" y="4400"/>
                    </a:lnTo>
                    <a:cubicBezTo>
                      <a:pt x="4798" y="4400"/>
                      <a:pt x="4882" y="4484"/>
                      <a:pt x="4882" y="4588"/>
                    </a:cubicBezTo>
                    <a:cubicBezTo>
                      <a:pt x="4882" y="4692"/>
                      <a:pt x="4799" y="4776"/>
                      <a:pt x="4694" y="4776"/>
                    </a:cubicBezTo>
                    <a:lnTo>
                      <a:pt x="3057" y="4776"/>
                    </a:lnTo>
                    <a:cubicBezTo>
                      <a:pt x="3026" y="4881"/>
                      <a:pt x="2969" y="4974"/>
                      <a:pt x="2894" y="5050"/>
                    </a:cubicBezTo>
                    <a:cubicBezTo>
                      <a:pt x="2779" y="5165"/>
                      <a:pt x="2617" y="5238"/>
                      <a:pt x="2441" y="5238"/>
                    </a:cubicBezTo>
                    <a:cubicBezTo>
                      <a:pt x="2264" y="5238"/>
                      <a:pt x="2104" y="5166"/>
                      <a:pt x="1987" y="5050"/>
                    </a:cubicBezTo>
                    <a:cubicBezTo>
                      <a:pt x="1912" y="4974"/>
                      <a:pt x="1855" y="4880"/>
                      <a:pt x="1825" y="4776"/>
                    </a:cubicBezTo>
                    <a:lnTo>
                      <a:pt x="187" y="4776"/>
                    </a:lnTo>
                    <a:cubicBezTo>
                      <a:pt x="85" y="4776"/>
                      <a:pt x="0" y="4692"/>
                      <a:pt x="0" y="4588"/>
                    </a:cubicBezTo>
                    <a:cubicBezTo>
                      <a:pt x="0" y="4485"/>
                      <a:pt x="85" y="4400"/>
                      <a:pt x="187" y="4400"/>
                    </a:cubicBezTo>
                    <a:lnTo>
                      <a:pt x="1831" y="4400"/>
                    </a:lnTo>
                    <a:cubicBezTo>
                      <a:pt x="1862" y="4302"/>
                      <a:pt x="1917" y="4213"/>
                      <a:pt x="1988" y="4143"/>
                    </a:cubicBezTo>
                    <a:cubicBezTo>
                      <a:pt x="2061" y="4070"/>
                      <a:pt x="2152" y="4013"/>
                      <a:pt x="2254" y="3983"/>
                    </a:cubicBezTo>
                    <a:lnTo>
                      <a:pt x="2254" y="3402"/>
                    </a:lnTo>
                    <a:lnTo>
                      <a:pt x="1369" y="3402"/>
                    </a:lnTo>
                    <a:cubicBezTo>
                      <a:pt x="1266" y="3402"/>
                      <a:pt x="1182" y="3318"/>
                      <a:pt x="1182" y="3215"/>
                    </a:cubicBezTo>
                    <a:lnTo>
                      <a:pt x="1182" y="2026"/>
                    </a:lnTo>
                    <a:cubicBezTo>
                      <a:pt x="1182" y="1923"/>
                      <a:pt x="1266" y="1839"/>
                      <a:pt x="1369" y="1839"/>
                    </a:cubicBezTo>
                    <a:cubicBezTo>
                      <a:pt x="1473" y="1839"/>
                      <a:pt x="1557" y="1923"/>
                      <a:pt x="1557" y="2026"/>
                    </a:cubicBezTo>
                    <a:lnTo>
                      <a:pt x="1557" y="3032"/>
                    </a:lnTo>
                    <a:lnTo>
                      <a:pt x="3328" y="3032"/>
                    </a:lnTo>
                    <a:lnTo>
                      <a:pt x="3328" y="2026"/>
                    </a:lnTo>
                    <a:cubicBezTo>
                      <a:pt x="3328" y="1923"/>
                      <a:pt x="3412" y="1839"/>
                      <a:pt x="3515" y="1839"/>
                    </a:cubicBezTo>
                    <a:cubicBezTo>
                      <a:pt x="3619" y="1839"/>
                      <a:pt x="3703" y="1923"/>
                      <a:pt x="3703" y="2026"/>
                    </a:cubicBezTo>
                    <a:lnTo>
                      <a:pt x="3703" y="3220"/>
                    </a:lnTo>
                    <a:cubicBezTo>
                      <a:pt x="3703" y="3323"/>
                      <a:pt x="3618" y="3407"/>
                      <a:pt x="3515" y="3407"/>
                    </a:cubicBezTo>
                    <a:lnTo>
                      <a:pt x="3511" y="3407"/>
                    </a:lnTo>
                    <a:lnTo>
                      <a:pt x="2629" y="3407"/>
                    </a:lnTo>
                    <a:lnTo>
                      <a:pt x="2629" y="3402"/>
                    </a:lnTo>
                    <a:close/>
                    <a:moveTo>
                      <a:pt x="1046" y="1867"/>
                    </a:moveTo>
                    <a:lnTo>
                      <a:pt x="1046" y="1867"/>
                    </a:lnTo>
                    <a:lnTo>
                      <a:pt x="2441" y="472"/>
                    </a:lnTo>
                    <a:lnTo>
                      <a:pt x="3835" y="1867"/>
                    </a:lnTo>
                    <a:cubicBezTo>
                      <a:pt x="3908" y="1939"/>
                      <a:pt x="4028" y="1939"/>
                      <a:pt x="4100" y="1867"/>
                    </a:cubicBezTo>
                    <a:cubicBezTo>
                      <a:pt x="4175" y="1793"/>
                      <a:pt x="4175" y="1675"/>
                      <a:pt x="4100" y="1600"/>
                    </a:cubicBezTo>
                    <a:lnTo>
                      <a:pt x="2574" y="73"/>
                    </a:lnTo>
                    <a:cubicBezTo>
                      <a:pt x="2501" y="0"/>
                      <a:pt x="2381" y="0"/>
                      <a:pt x="2308" y="73"/>
                    </a:cubicBezTo>
                    <a:lnTo>
                      <a:pt x="781" y="1600"/>
                    </a:lnTo>
                    <a:cubicBezTo>
                      <a:pt x="709" y="1674"/>
                      <a:pt x="709" y="1792"/>
                      <a:pt x="781" y="1867"/>
                    </a:cubicBezTo>
                    <a:cubicBezTo>
                      <a:pt x="854" y="1939"/>
                      <a:pt x="973" y="1939"/>
                      <a:pt x="1046" y="1867"/>
                    </a:cubicBezTo>
                    <a:close/>
                    <a:moveTo>
                      <a:pt x="2735" y="4302"/>
                    </a:moveTo>
                    <a:lnTo>
                      <a:pt x="2735" y="4302"/>
                    </a:lnTo>
                    <a:cubicBezTo>
                      <a:pt x="2660" y="4226"/>
                      <a:pt x="2556" y="4180"/>
                      <a:pt x="2441" y="4180"/>
                    </a:cubicBezTo>
                    <a:cubicBezTo>
                      <a:pt x="2326" y="4180"/>
                      <a:pt x="2223" y="4226"/>
                      <a:pt x="2147" y="4302"/>
                    </a:cubicBezTo>
                    <a:cubicBezTo>
                      <a:pt x="2071" y="4376"/>
                      <a:pt x="2025" y="4481"/>
                      <a:pt x="2025" y="4596"/>
                    </a:cubicBezTo>
                    <a:cubicBezTo>
                      <a:pt x="2025" y="4711"/>
                      <a:pt x="2070" y="4816"/>
                      <a:pt x="2147" y="4890"/>
                    </a:cubicBezTo>
                    <a:cubicBezTo>
                      <a:pt x="2223" y="4965"/>
                      <a:pt x="2326" y="5013"/>
                      <a:pt x="2441" y="5013"/>
                    </a:cubicBezTo>
                    <a:cubicBezTo>
                      <a:pt x="2556" y="5013"/>
                      <a:pt x="2661" y="4965"/>
                      <a:pt x="2735" y="4890"/>
                    </a:cubicBezTo>
                    <a:cubicBezTo>
                      <a:pt x="2810" y="4816"/>
                      <a:pt x="2857" y="4711"/>
                      <a:pt x="2857" y="4596"/>
                    </a:cubicBezTo>
                    <a:cubicBezTo>
                      <a:pt x="2857" y="4480"/>
                      <a:pt x="2810" y="4376"/>
                      <a:pt x="2735" y="43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lIns="65306" tIns="32653" rIns="65306" bIns="32653"/>
              <a:lstStyle/>
              <a:p>
                <a:pPr defTabSz="914400"/>
                <a:endParaRPr lang="en-US" sz="14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6" name="ZoneTexte 71"/>
              <p:cNvSpPr txBox="1"/>
              <p:nvPr/>
            </p:nvSpPr>
            <p:spPr>
              <a:xfrm>
                <a:off x="815306" y="2983519"/>
                <a:ext cx="240986" cy="286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:r>
                  <a:rPr lang="en-US" sz="1600" dirty="0" err="1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IoT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7" name="AutoShape 147"/>
              <p:cNvSpPr>
                <a:spLocks noChangeArrowheads="1"/>
              </p:cNvSpPr>
              <p:nvPr/>
            </p:nvSpPr>
            <p:spPr bwMode="gray">
              <a:xfrm>
                <a:off x="324000" y="2902241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118" name="Group 103"/>
              <p:cNvGrpSpPr/>
              <p:nvPr/>
            </p:nvGrpSpPr>
            <p:grpSpPr>
              <a:xfrm>
                <a:off x="360767" y="2944241"/>
                <a:ext cx="304466" cy="294000"/>
                <a:chOff x="360767" y="2944241"/>
                <a:chExt cx="304466" cy="294000"/>
              </a:xfrm>
            </p:grpSpPr>
            <p:sp>
              <p:nvSpPr>
                <p:cNvPr id="134" name="Oval 519"/>
                <p:cNvSpPr>
                  <a:spLocks noChangeArrowheads="1"/>
                </p:cNvSpPr>
                <p:nvPr/>
              </p:nvSpPr>
              <p:spPr bwMode="auto">
                <a:xfrm>
                  <a:off x="460246" y="3046181"/>
                  <a:ext cx="107016" cy="104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35" name="Oval 520"/>
                <p:cNvSpPr>
                  <a:spLocks noChangeArrowheads="1"/>
                </p:cNvSpPr>
                <p:nvPr/>
              </p:nvSpPr>
              <p:spPr bwMode="auto">
                <a:xfrm>
                  <a:off x="485869" y="2944241"/>
                  <a:ext cx="55769" cy="56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36" name="Oval 521"/>
                <p:cNvSpPr>
                  <a:spLocks noChangeArrowheads="1"/>
                </p:cNvSpPr>
                <p:nvPr/>
              </p:nvSpPr>
              <p:spPr bwMode="auto">
                <a:xfrm>
                  <a:off x="380361" y="2995950"/>
                  <a:ext cx="57276" cy="56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37" name="Oval 522"/>
                <p:cNvSpPr>
                  <a:spLocks noChangeArrowheads="1"/>
                </p:cNvSpPr>
                <p:nvPr/>
              </p:nvSpPr>
              <p:spPr bwMode="auto">
                <a:xfrm>
                  <a:off x="588362" y="2995950"/>
                  <a:ext cx="55769" cy="56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38" name="Oval 523"/>
                <p:cNvSpPr>
                  <a:spLocks noChangeArrowheads="1"/>
                </p:cNvSpPr>
                <p:nvPr/>
              </p:nvSpPr>
              <p:spPr bwMode="auto">
                <a:xfrm>
                  <a:off x="360767" y="3099367"/>
                  <a:ext cx="55769" cy="56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39" name="Oval 524"/>
                <p:cNvSpPr>
                  <a:spLocks noChangeArrowheads="1"/>
                </p:cNvSpPr>
                <p:nvPr/>
              </p:nvSpPr>
              <p:spPr bwMode="auto">
                <a:xfrm>
                  <a:off x="607957" y="3099367"/>
                  <a:ext cx="57276" cy="56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0" name="Oval 525"/>
                <p:cNvSpPr>
                  <a:spLocks noChangeArrowheads="1"/>
                </p:cNvSpPr>
                <p:nvPr/>
              </p:nvSpPr>
              <p:spPr bwMode="auto">
                <a:xfrm>
                  <a:off x="428593" y="3182100"/>
                  <a:ext cx="54261" cy="56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1" name="Oval 526"/>
                <p:cNvSpPr>
                  <a:spLocks noChangeArrowheads="1"/>
                </p:cNvSpPr>
                <p:nvPr/>
              </p:nvSpPr>
              <p:spPr bwMode="auto">
                <a:xfrm>
                  <a:off x="541638" y="3182100"/>
                  <a:ext cx="57276" cy="5614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2" name="Rectangle 527"/>
                <p:cNvSpPr>
                  <a:spLocks noChangeArrowheads="1"/>
                </p:cNvSpPr>
                <p:nvPr/>
              </p:nvSpPr>
              <p:spPr bwMode="auto">
                <a:xfrm>
                  <a:off x="509985" y="2984131"/>
                  <a:ext cx="7537" cy="960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3" name="Freeform 528"/>
                <p:cNvSpPr>
                  <a:spLocks/>
                </p:cNvSpPr>
                <p:nvPr/>
              </p:nvSpPr>
              <p:spPr bwMode="auto">
                <a:xfrm>
                  <a:off x="407492" y="3019588"/>
                  <a:ext cx="104001" cy="82734"/>
                </a:xfrm>
                <a:custGeom>
                  <a:avLst/>
                  <a:gdLst>
                    <a:gd name="T0" fmla="*/ 66 w 69"/>
                    <a:gd name="T1" fmla="*/ 56 h 56"/>
                    <a:gd name="T2" fmla="*/ 0 w 69"/>
                    <a:gd name="T3" fmla="*/ 5 h 56"/>
                    <a:gd name="T4" fmla="*/ 3 w 69"/>
                    <a:gd name="T5" fmla="*/ 0 h 56"/>
                    <a:gd name="T6" fmla="*/ 69 w 69"/>
                    <a:gd name="T7" fmla="*/ 51 h 56"/>
                    <a:gd name="T8" fmla="*/ 66 w 69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6">
                      <a:moveTo>
                        <a:pt x="66" y="56"/>
                      </a:move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69" y="51"/>
                      </a:lnTo>
                      <a:lnTo>
                        <a:pt x="66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4" name="Freeform 529"/>
                <p:cNvSpPr>
                  <a:spLocks/>
                </p:cNvSpPr>
                <p:nvPr/>
              </p:nvSpPr>
              <p:spPr bwMode="auto">
                <a:xfrm>
                  <a:off x="380361" y="3094934"/>
                  <a:ext cx="129624" cy="36935"/>
                </a:xfrm>
                <a:custGeom>
                  <a:avLst/>
                  <a:gdLst>
                    <a:gd name="T0" fmla="*/ 0 w 86"/>
                    <a:gd name="T1" fmla="*/ 25 h 25"/>
                    <a:gd name="T2" fmla="*/ 0 w 86"/>
                    <a:gd name="T3" fmla="*/ 19 h 25"/>
                    <a:gd name="T4" fmla="*/ 86 w 86"/>
                    <a:gd name="T5" fmla="*/ 0 h 25"/>
                    <a:gd name="T6" fmla="*/ 86 w 86"/>
                    <a:gd name="T7" fmla="*/ 5 h 25"/>
                    <a:gd name="T8" fmla="*/ 0 w 86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5">
                      <a:moveTo>
                        <a:pt x="0" y="25"/>
                      </a:moveTo>
                      <a:lnTo>
                        <a:pt x="0" y="19"/>
                      </a:lnTo>
                      <a:lnTo>
                        <a:pt x="86" y="0"/>
                      </a:lnTo>
                      <a:lnTo>
                        <a:pt x="86" y="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5" name="Freeform 530"/>
                <p:cNvSpPr>
                  <a:spLocks/>
                </p:cNvSpPr>
                <p:nvPr/>
              </p:nvSpPr>
              <p:spPr bwMode="auto">
                <a:xfrm>
                  <a:off x="452709" y="3097889"/>
                  <a:ext cx="61798" cy="115236"/>
                </a:xfrm>
                <a:custGeom>
                  <a:avLst/>
                  <a:gdLst>
                    <a:gd name="T0" fmla="*/ 5 w 41"/>
                    <a:gd name="T1" fmla="*/ 78 h 78"/>
                    <a:gd name="T2" fmla="*/ 0 w 41"/>
                    <a:gd name="T3" fmla="*/ 74 h 78"/>
                    <a:gd name="T4" fmla="*/ 35 w 41"/>
                    <a:gd name="T5" fmla="*/ 0 h 78"/>
                    <a:gd name="T6" fmla="*/ 41 w 41"/>
                    <a:gd name="T7" fmla="*/ 1 h 78"/>
                    <a:gd name="T8" fmla="*/ 5 w 41"/>
                    <a:gd name="T9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8">
                      <a:moveTo>
                        <a:pt x="5" y="78"/>
                      </a:moveTo>
                      <a:lnTo>
                        <a:pt x="0" y="74"/>
                      </a:lnTo>
                      <a:lnTo>
                        <a:pt x="35" y="0"/>
                      </a:lnTo>
                      <a:lnTo>
                        <a:pt x="41" y="1"/>
                      </a:lnTo>
                      <a:lnTo>
                        <a:pt x="5" y="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6" name="Freeform 531"/>
                <p:cNvSpPr>
                  <a:spLocks/>
                </p:cNvSpPr>
                <p:nvPr/>
              </p:nvSpPr>
              <p:spPr bwMode="auto">
                <a:xfrm>
                  <a:off x="505464" y="3094934"/>
                  <a:ext cx="69334" cy="112281"/>
                </a:xfrm>
                <a:custGeom>
                  <a:avLst/>
                  <a:gdLst>
                    <a:gd name="T0" fmla="*/ 39 w 46"/>
                    <a:gd name="T1" fmla="*/ 76 h 76"/>
                    <a:gd name="T2" fmla="*/ 0 w 46"/>
                    <a:gd name="T3" fmla="*/ 3 h 76"/>
                    <a:gd name="T4" fmla="*/ 6 w 46"/>
                    <a:gd name="T5" fmla="*/ 0 h 76"/>
                    <a:gd name="T6" fmla="*/ 46 w 46"/>
                    <a:gd name="T7" fmla="*/ 73 h 76"/>
                    <a:gd name="T8" fmla="*/ 39 w 46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76">
                      <a:moveTo>
                        <a:pt x="39" y="76"/>
                      </a:move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46" y="73"/>
                      </a:lnTo>
                      <a:lnTo>
                        <a:pt x="39" y="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7" name="Freeform 532"/>
                <p:cNvSpPr>
                  <a:spLocks/>
                </p:cNvSpPr>
                <p:nvPr/>
              </p:nvSpPr>
              <p:spPr bwMode="auto">
                <a:xfrm>
                  <a:off x="509985" y="3094934"/>
                  <a:ext cx="129624" cy="36935"/>
                </a:xfrm>
                <a:custGeom>
                  <a:avLst/>
                  <a:gdLst>
                    <a:gd name="T0" fmla="*/ 84 w 86"/>
                    <a:gd name="T1" fmla="*/ 25 h 25"/>
                    <a:gd name="T2" fmla="*/ 0 w 86"/>
                    <a:gd name="T3" fmla="*/ 5 h 25"/>
                    <a:gd name="T4" fmla="*/ 0 w 86"/>
                    <a:gd name="T5" fmla="*/ 0 h 25"/>
                    <a:gd name="T6" fmla="*/ 86 w 86"/>
                    <a:gd name="T7" fmla="*/ 19 h 25"/>
                    <a:gd name="T8" fmla="*/ 84 w 86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5">
                      <a:moveTo>
                        <a:pt x="84" y="2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86" y="19"/>
                      </a:lnTo>
                      <a:lnTo>
                        <a:pt x="84" y="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48" name="Freeform 533"/>
                <p:cNvSpPr>
                  <a:spLocks/>
                </p:cNvSpPr>
                <p:nvPr/>
              </p:nvSpPr>
              <p:spPr bwMode="auto">
                <a:xfrm>
                  <a:off x="506970" y="3019588"/>
                  <a:ext cx="113045" cy="82734"/>
                </a:xfrm>
                <a:custGeom>
                  <a:avLst/>
                  <a:gdLst>
                    <a:gd name="T0" fmla="*/ 3 w 75"/>
                    <a:gd name="T1" fmla="*/ 56 h 56"/>
                    <a:gd name="T2" fmla="*/ 0 w 75"/>
                    <a:gd name="T3" fmla="*/ 51 h 56"/>
                    <a:gd name="T4" fmla="*/ 70 w 75"/>
                    <a:gd name="T5" fmla="*/ 0 h 56"/>
                    <a:gd name="T6" fmla="*/ 75 w 75"/>
                    <a:gd name="T7" fmla="*/ 5 h 56"/>
                    <a:gd name="T8" fmla="*/ 3 w 75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56">
                      <a:moveTo>
                        <a:pt x="3" y="56"/>
                      </a:moveTo>
                      <a:lnTo>
                        <a:pt x="0" y="51"/>
                      </a:lnTo>
                      <a:lnTo>
                        <a:pt x="70" y="0"/>
                      </a:lnTo>
                      <a:lnTo>
                        <a:pt x="75" y="5"/>
                      </a:lnTo>
                      <a:lnTo>
                        <a:pt x="3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55"/>
                  <a:endParaRPr lang="en-US" sz="1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119" name="ZoneTexte 91"/>
              <p:cNvSpPr txBox="1"/>
              <p:nvPr/>
            </p:nvSpPr>
            <p:spPr>
              <a:xfrm>
                <a:off x="815306" y="2564934"/>
                <a:ext cx="544450" cy="286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Mobile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0" name="Oval 35"/>
              <p:cNvSpPr/>
              <p:nvPr/>
            </p:nvSpPr>
            <p:spPr bwMode="auto">
              <a:xfrm flipH="1">
                <a:off x="324000" y="2483656"/>
                <a:ext cx="378000" cy="3780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 sz="1400" kern="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1" name="Rectangle 41"/>
              <p:cNvSpPr/>
              <p:nvPr/>
            </p:nvSpPr>
            <p:spPr>
              <a:xfrm rot="1019121">
                <a:off x="429000" y="2536156"/>
                <a:ext cx="168000" cy="273000"/>
              </a:xfrm>
              <a:custGeom>
                <a:avLst/>
                <a:gdLst/>
                <a:ahLst/>
                <a:cxnLst/>
                <a:rect l="l" t="t" r="r" b="b"/>
                <a:pathLst>
                  <a:path w="1504636" h="3009272">
                    <a:moveTo>
                      <a:pt x="752318" y="2621264"/>
                    </a:moveTo>
                    <a:cubicBezTo>
                      <a:pt x="700663" y="2621264"/>
                      <a:pt x="658788" y="2663139"/>
                      <a:pt x="658788" y="2714794"/>
                    </a:cubicBezTo>
                    <a:cubicBezTo>
                      <a:pt x="658788" y="2766449"/>
                      <a:pt x="700663" y="2808324"/>
                      <a:pt x="752318" y="2808324"/>
                    </a:cubicBezTo>
                    <a:cubicBezTo>
                      <a:pt x="803973" y="2808324"/>
                      <a:pt x="845848" y="2766449"/>
                      <a:pt x="845848" y="2714794"/>
                    </a:cubicBezTo>
                    <a:cubicBezTo>
                      <a:pt x="845848" y="2663139"/>
                      <a:pt x="803973" y="2621264"/>
                      <a:pt x="752318" y="2621264"/>
                    </a:cubicBezTo>
                    <a:close/>
                    <a:moveTo>
                      <a:pt x="131186" y="242337"/>
                    </a:moveTo>
                    <a:lnTo>
                      <a:pt x="131186" y="2510852"/>
                    </a:lnTo>
                    <a:lnTo>
                      <a:pt x="1373450" y="2510852"/>
                    </a:lnTo>
                    <a:lnTo>
                      <a:pt x="1373450" y="242337"/>
                    </a:lnTo>
                    <a:close/>
                    <a:moveTo>
                      <a:pt x="154376" y="0"/>
                    </a:moveTo>
                    <a:lnTo>
                      <a:pt x="1350260" y="0"/>
                    </a:lnTo>
                    <a:cubicBezTo>
                      <a:pt x="1435520" y="0"/>
                      <a:pt x="1504636" y="69116"/>
                      <a:pt x="1504636" y="154376"/>
                    </a:cubicBezTo>
                    <a:lnTo>
                      <a:pt x="1504636" y="2854896"/>
                    </a:lnTo>
                    <a:cubicBezTo>
                      <a:pt x="1504636" y="2940156"/>
                      <a:pt x="1435520" y="3009272"/>
                      <a:pt x="1350260" y="3009272"/>
                    </a:cubicBezTo>
                    <a:lnTo>
                      <a:pt x="154376" y="3009272"/>
                    </a:lnTo>
                    <a:cubicBezTo>
                      <a:pt x="69116" y="3009272"/>
                      <a:pt x="0" y="2940156"/>
                      <a:pt x="0" y="2854896"/>
                    </a:cubicBezTo>
                    <a:lnTo>
                      <a:pt x="0" y="154376"/>
                    </a:lnTo>
                    <a:cubicBezTo>
                      <a:pt x="0" y="69116"/>
                      <a:pt x="69116" y="0"/>
                      <a:pt x="1543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lang="en-US" sz="14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ZoneTexte 96"/>
              <p:cNvSpPr txBox="1"/>
              <p:nvPr/>
            </p:nvSpPr>
            <p:spPr>
              <a:xfrm>
                <a:off x="815306" y="3402105"/>
                <a:ext cx="444783" cy="286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Cloud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3" name="AutoShape 369"/>
              <p:cNvSpPr>
                <a:spLocks noChangeArrowheads="1"/>
              </p:cNvSpPr>
              <p:nvPr/>
            </p:nvSpPr>
            <p:spPr bwMode="gray">
              <a:xfrm>
                <a:off x="324000" y="3320826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  <a:extLst/>
            </p:spPr>
            <p:txBody>
              <a:bodyPr wrap="none" anchor="ctr"/>
              <a:lstStyle>
                <a:defPPr>
                  <a:defRPr lang="nl-NL"/>
                </a:defPPr>
                <a:lvl1pPr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1pPr>
                <a:lvl2pPr marL="457200"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2pPr>
                <a:lvl3pPr marL="914400"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3pPr>
                <a:lvl4pPr marL="1371600"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4pPr>
                <a:lvl5pPr marL="1828800" algn="ctr" rtl="0" fontAlgn="base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Verdan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defTabSz="914400" fontAlgn="auto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US" altLang="en-US" sz="1400" kern="0" dirty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124" name="Group 154"/>
              <p:cNvGrpSpPr>
                <a:grpSpLocks noChangeAspect="1"/>
              </p:cNvGrpSpPr>
              <p:nvPr/>
            </p:nvGrpSpPr>
            <p:grpSpPr>
              <a:xfrm>
                <a:off x="365819" y="3417756"/>
                <a:ext cx="294363" cy="184140"/>
                <a:chOff x="467544" y="6651874"/>
                <a:chExt cx="259695" cy="162453"/>
              </a:xfrm>
              <a:solidFill>
                <a:schemeClr val="bg1"/>
              </a:solidFill>
            </p:grpSpPr>
            <p:sp>
              <p:nvSpPr>
                <p:cNvPr id="132" name="Freeform 259"/>
                <p:cNvSpPr>
                  <a:spLocks noEditPoints="1"/>
                </p:cNvSpPr>
                <p:nvPr/>
              </p:nvSpPr>
              <p:spPr bwMode="auto">
                <a:xfrm>
                  <a:off x="467544" y="6651874"/>
                  <a:ext cx="259695" cy="162453"/>
                </a:xfrm>
                <a:custGeom>
                  <a:avLst/>
                  <a:gdLst/>
                  <a:ahLst/>
                  <a:cxnLst>
                    <a:cxn ang="0">
                      <a:pos x="76" y="20"/>
                    </a:cxn>
                    <a:cxn ang="0">
                      <a:pos x="75" y="20"/>
                    </a:cxn>
                    <a:cxn ang="0">
                      <a:pos x="48" y="0"/>
                    </a:cxn>
                    <a:cxn ang="0">
                      <a:pos x="25" y="12"/>
                    </a:cxn>
                    <a:cxn ang="0">
                      <a:pos x="24" y="12"/>
                    </a:cxn>
                    <a:cxn ang="0">
                      <a:pos x="0" y="36"/>
                    </a:cxn>
                    <a:cxn ang="0">
                      <a:pos x="24" y="60"/>
                    </a:cxn>
                    <a:cxn ang="0">
                      <a:pos x="76" y="60"/>
                    </a:cxn>
                    <a:cxn ang="0">
                      <a:pos x="96" y="40"/>
                    </a:cxn>
                    <a:cxn ang="0">
                      <a:pos x="76" y="20"/>
                    </a:cxn>
                    <a:cxn ang="0">
                      <a:pos x="76" y="52"/>
                    </a:cxn>
                    <a:cxn ang="0">
                      <a:pos x="24" y="52"/>
                    </a:cxn>
                    <a:cxn ang="0">
                      <a:pos x="8" y="36"/>
                    </a:cxn>
                    <a:cxn ang="0">
                      <a:pos x="8" y="33"/>
                    </a:cxn>
                    <a:cxn ang="0">
                      <a:pos x="9" y="32"/>
                    </a:cxn>
                    <a:cxn ang="0">
                      <a:pos x="9" y="30"/>
                    </a:cxn>
                    <a:cxn ang="0">
                      <a:pos x="10" y="29"/>
                    </a:cxn>
                    <a:cxn ang="0">
                      <a:pos x="10" y="28"/>
                    </a:cxn>
                    <a:cxn ang="0">
                      <a:pos x="11" y="26"/>
                    </a:cxn>
                    <a:cxn ang="0">
                      <a:pos x="12" y="25"/>
                    </a:cxn>
                    <a:cxn ang="0">
                      <a:pos x="13" y="24"/>
                    </a:cxn>
                    <a:cxn ang="0">
                      <a:pos x="14" y="23"/>
                    </a:cxn>
                    <a:cxn ang="0">
                      <a:pos x="16" y="22"/>
                    </a:cxn>
                    <a:cxn ang="0">
                      <a:pos x="17" y="22"/>
                    </a:cxn>
                    <a:cxn ang="0">
                      <a:pos x="18" y="21"/>
                    </a:cxn>
                    <a:cxn ang="0">
                      <a:pos x="19" y="21"/>
                    </a:cxn>
                    <a:cxn ang="0">
                      <a:pos x="24" y="20"/>
                    </a:cxn>
                    <a:cxn ang="0">
                      <a:pos x="29" y="21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8" y="8"/>
                    </a:cxn>
                    <a:cxn ang="0">
                      <a:pos x="60" y="12"/>
                    </a:cxn>
                    <a:cxn ang="0">
                      <a:pos x="60" y="12"/>
                    </a:cxn>
                    <a:cxn ang="0">
                      <a:pos x="67" y="22"/>
                    </a:cxn>
                    <a:cxn ang="0">
                      <a:pos x="68" y="25"/>
                    </a:cxn>
                    <a:cxn ang="0">
                      <a:pos x="68" y="28"/>
                    </a:cxn>
                    <a:cxn ang="0">
                      <a:pos x="76" y="28"/>
                    </a:cxn>
                    <a:cxn ang="0">
                      <a:pos x="88" y="40"/>
                    </a:cxn>
                    <a:cxn ang="0">
                      <a:pos x="76" y="52"/>
                    </a:cxn>
                  </a:cxnLst>
                  <a:rect l="0" t="0" r="r" b="b"/>
                  <a:pathLst>
                    <a:path w="96" h="60">
                      <a:moveTo>
                        <a:pt x="76" y="20"/>
                      </a:moveTo>
                      <a:cubicBezTo>
                        <a:pt x="76" y="20"/>
                        <a:pt x="75" y="20"/>
                        <a:pt x="75" y="20"/>
                      </a:cubicBezTo>
                      <a:cubicBezTo>
                        <a:pt x="71" y="8"/>
                        <a:pt x="61" y="0"/>
                        <a:pt x="48" y="0"/>
                      </a:cubicBezTo>
                      <a:cubicBezTo>
                        <a:pt x="38" y="0"/>
                        <a:pt x="30" y="5"/>
                        <a:pt x="25" y="12"/>
                      </a:cubicBezTo>
                      <a:cubicBezTo>
                        <a:pt x="25" y="12"/>
                        <a:pt x="24" y="12"/>
                        <a:pt x="24" y="12"/>
                      </a:cubicBezTo>
                      <a:cubicBezTo>
                        <a:pt x="11" y="12"/>
                        <a:pt x="0" y="23"/>
                        <a:pt x="0" y="36"/>
                      </a:cubicBezTo>
                      <a:cubicBezTo>
                        <a:pt x="0" y="49"/>
                        <a:pt x="11" y="60"/>
                        <a:pt x="24" y="60"/>
                      </a:cubicBezTo>
                      <a:cubicBezTo>
                        <a:pt x="76" y="60"/>
                        <a:pt x="76" y="60"/>
                        <a:pt x="76" y="60"/>
                      </a:cubicBezTo>
                      <a:cubicBezTo>
                        <a:pt x="87" y="60"/>
                        <a:pt x="96" y="51"/>
                        <a:pt x="96" y="40"/>
                      </a:cubicBezTo>
                      <a:cubicBezTo>
                        <a:pt x="96" y="29"/>
                        <a:pt x="87" y="20"/>
                        <a:pt x="76" y="20"/>
                      </a:cubicBezTo>
                      <a:close/>
                      <a:moveTo>
                        <a:pt x="76" y="52"/>
                      </a:move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15" y="52"/>
                        <a:pt x="8" y="45"/>
                        <a:pt x="8" y="36"/>
                      </a:cubicBezTo>
                      <a:cubicBezTo>
                        <a:pt x="8" y="35"/>
                        <a:pt x="8" y="34"/>
                        <a:pt x="8" y="33"/>
                      </a:cubicBezTo>
                      <a:cubicBezTo>
                        <a:pt x="8" y="33"/>
                        <a:pt x="8" y="32"/>
                        <a:pt x="9" y="32"/>
                      </a:cubicBezTo>
                      <a:cubicBezTo>
                        <a:pt x="9" y="31"/>
                        <a:pt x="9" y="31"/>
                        <a:pt x="9" y="30"/>
                      </a:cubicBezTo>
                      <a:cubicBezTo>
                        <a:pt x="9" y="30"/>
                        <a:pt x="10" y="29"/>
                        <a:pt x="10" y="29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1" y="27"/>
                        <a:pt x="11" y="27"/>
                        <a:pt x="11" y="26"/>
                      </a:cubicBezTo>
                      <a:cubicBezTo>
                        <a:pt x="12" y="26"/>
                        <a:pt x="12" y="26"/>
                        <a:pt x="12" y="25"/>
                      </a:cubicBezTo>
                      <a:cubicBezTo>
                        <a:pt x="13" y="25"/>
                        <a:pt x="13" y="25"/>
                        <a:pt x="13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5" y="23"/>
                        <a:pt x="15" y="23"/>
                        <a:pt x="16" y="22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7" y="22"/>
                        <a:pt x="18" y="21"/>
                        <a:pt x="18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0"/>
                        <a:pt x="22" y="20"/>
                        <a:pt x="24" y="20"/>
                      </a:cubicBezTo>
                      <a:cubicBezTo>
                        <a:pt x="26" y="20"/>
                        <a:pt x="28" y="20"/>
                        <a:pt x="29" y="21"/>
                      </a:cubicBezTo>
                      <a:cubicBezTo>
                        <a:pt x="32" y="14"/>
                        <a:pt x="38" y="9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7" y="8"/>
                        <a:pt x="47" y="8"/>
                        <a:pt x="48" y="8"/>
                      </a:cubicBezTo>
                      <a:cubicBezTo>
                        <a:pt x="52" y="8"/>
                        <a:pt x="56" y="9"/>
                        <a:pt x="60" y="12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63" y="14"/>
                        <a:pt x="66" y="18"/>
                        <a:pt x="67" y="22"/>
                      </a:cubicBezTo>
                      <a:cubicBezTo>
                        <a:pt x="67" y="23"/>
                        <a:pt x="68" y="24"/>
                        <a:pt x="68" y="25"/>
                      </a:cubicBezTo>
                      <a:cubicBezTo>
                        <a:pt x="68" y="26"/>
                        <a:pt x="68" y="27"/>
                        <a:pt x="68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83" y="28"/>
                        <a:pt x="88" y="33"/>
                        <a:pt x="88" y="40"/>
                      </a:cubicBezTo>
                      <a:cubicBezTo>
                        <a:pt x="88" y="47"/>
                        <a:pt x="83" y="52"/>
                        <a:pt x="76" y="5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Freeform 260"/>
                <p:cNvSpPr>
                  <a:spLocks/>
                </p:cNvSpPr>
                <p:nvPr/>
              </p:nvSpPr>
              <p:spPr bwMode="auto">
                <a:xfrm>
                  <a:off x="597964" y="6685051"/>
                  <a:ext cx="43473" cy="434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2" y="16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16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7" y="4"/>
                        <a:pt x="12" y="9"/>
                        <a:pt x="12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7"/>
                        <a:pt x="9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5" name="ZoneTexte 144"/>
              <p:cNvSpPr txBox="1"/>
              <p:nvPr/>
            </p:nvSpPr>
            <p:spPr>
              <a:xfrm>
                <a:off x="815306" y="3820688"/>
                <a:ext cx="1395341" cy="286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Industrial Systems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6" name="AutoShape 369"/>
              <p:cNvSpPr>
                <a:spLocks noChangeArrowheads="1"/>
              </p:cNvSpPr>
              <p:nvPr/>
            </p:nvSpPr>
            <p:spPr bwMode="gray">
              <a:xfrm>
                <a:off x="324000" y="3739411"/>
                <a:ext cx="378000" cy="378000"/>
              </a:xfrm>
              <a:prstGeom prst="roundRect">
                <a:avLst>
                  <a:gd name="adj" fmla="val 11402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400" kern="0" dirty="0" smtClean="0">
                  <a:cs typeface="Arial" pitchFamily="34" charset="0"/>
                </a:endParaRPr>
              </a:p>
            </p:txBody>
          </p:sp>
          <p:sp>
            <p:nvSpPr>
              <p:cNvPr id="127" name="Freeform 313"/>
              <p:cNvSpPr>
                <a:spLocks noChangeAspect="1" noEditPoints="1"/>
              </p:cNvSpPr>
              <p:nvPr/>
            </p:nvSpPr>
            <p:spPr bwMode="auto">
              <a:xfrm>
                <a:off x="397090" y="3770911"/>
                <a:ext cx="231821" cy="315000"/>
              </a:xfrm>
              <a:custGeom>
                <a:avLst/>
                <a:gdLst>
                  <a:gd name="T0" fmla="*/ 1698 w 1733"/>
                  <a:gd name="T1" fmla="*/ 146 h 2351"/>
                  <a:gd name="T2" fmla="*/ 1650 w 1733"/>
                  <a:gd name="T3" fmla="*/ 176 h 2351"/>
                  <a:gd name="T4" fmla="*/ 1563 w 1733"/>
                  <a:gd name="T5" fmla="*/ 586 h 2351"/>
                  <a:gd name="T6" fmla="*/ 1514 w 1733"/>
                  <a:gd name="T7" fmla="*/ 630 h 2351"/>
                  <a:gd name="T8" fmla="*/ 1172 w 1733"/>
                  <a:gd name="T9" fmla="*/ 673 h 2351"/>
                  <a:gd name="T10" fmla="*/ 1053 w 1733"/>
                  <a:gd name="T11" fmla="*/ 553 h 2351"/>
                  <a:gd name="T12" fmla="*/ 1097 w 1733"/>
                  <a:gd name="T13" fmla="*/ 216 h 2351"/>
                  <a:gd name="T14" fmla="*/ 1142 w 1733"/>
                  <a:gd name="T15" fmla="*/ 168 h 2351"/>
                  <a:gd name="T16" fmla="*/ 1552 w 1733"/>
                  <a:gd name="T17" fmla="*/ 82 h 2351"/>
                  <a:gd name="T18" fmla="*/ 1583 w 1733"/>
                  <a:gd name="T19" fmla="*/ 35 h 2351"/>
                  <a:gd name="T20" fmla="*/ 1535 w 1733"/>
                  <a:gd name="T21" fmla="*/ 4 h 2351"/>
                  <a:gd name="T22" fmla="*/ 1070 w 1733"/>
                  <a:gd name="T23" fmla="*/ 101 h 2351"/>
                  <a:gd name="T24" fmla="*/ 1025 w 1733"/>
                  <a:gd name="T25" fmla="*/ 149 h 2351"/>
                  <a:gd name="T26" fmla="*/ 982 w 1733"/>
                  <a:gd name="T27" fmla="*/ 480 h 2351"/>
                  <a:gd name="T28" fmla="*/ 913 w 1733"/>
                  <a:gd name="T29" fmla="*/ 410 h 2351"/>
                  <a:gd name="T30" fmla="*/ 844 w 1733"/>
                  <a:gd name="T31" fmla="*/ 478 h 2351"/>
                  <a:gd name="T32" fmla="*/ 940 w 1733"/>
                  <a:gd name="T33" fmla="*/ 576 h 2351"/>
                  <a:gd name="T34" fmla="*/ 338 w 1733"/>
                  <a:gd name="T35" fmla="*/ 1138 h 2351"/>
                  <a:gd name="T36" fmla="*/ 300 w 1733"/>
                  <a:gd name="T37" fmla="*/ 1135 h 2351"/>
                  <a:gd name="T38" fmla="*/ 0 w 1733"/>
                  <a:gd name="T39" fmla="*/ 1435 h 2351"/>
                  <a:gd name="T40" fmla="*/ 300 w 1733"/>
                  <a:gd name="T41" fmla="*/ 1735 h 2351"/>
                  <a:gd name="T42" fmla="*/ 347 w 1733"/>
                  <a:gd name="T43" fmla="*/ 1732 h 2351"/>
                  <a:gd name="T44" fmla="*/ 703 w 1733"/>
                  <a:gd name="T45" fmla="*/ 2065 h 2351"/>
                  <a:gd name="T46" fmla="*/ 476 w 1733"/>
                  <a:gd name="T47" fmla="*/ 2065 h 2351"/>
                  <a:gd name="T48" fmla="*/ 476 w 1733"/>
                  <a:gd name="T49" fmla="*/ 2351 h 2351"/>
                  <a:gd name="T50" fmla="*/ 1350 w 1733"/>
                  <a:gd name="T51" fmla="*/ 2351 h 2351"/>
                  <a:gd name="T52" fmla="*/ 1350 w 1733"/>
                  <a:gd name="T53" fmla="*/ 2065 h 2351"/>
                  <a:gd name="T54" fmla="*/ 1130 w 1733"/>
                  <a:gd name="T55" fmla="*/ 2065 h 2351"/>
                  <a:gd name="T56" fmla="*/ 578 w 1733"/>
                  <a:gd name="T57" fmla="*/ 1549 h 2351"/>
                  <a:gd name="T58" fmla="*/ 600 w 1733"/>
                  <a:gd name="T59" fmla="*/ 1435 h 2351"/>
                  <a:gd name="T60" fmla="*/ 575 w 1733"/>
                  <a:gd name="T61" fmla="*/ 1316 h 2351"/>
                  <a:gd name="T62" fmla="*/ 1144 w 1733"/>
                  <a:gd name="T63" fmla="*/ 784 h 2351"/>
                  <a:gd name="T64" fmla="*/ 1233 w 1733"/>
                  <a:gd name="T65" fmla="*/ 873 h 2351"/>
                  <a:gd name="T66" fmla="*/ 1302 w 1733"/>
                  <a:gd name="T67" fmla="*/ 805 h 2351"/>
                  <a:gd name="T68" fmla="*/ 1243 w 1733"/>
                  <a:gd name="T69" fmla="*/ 745 h 2351"/>
                  <a:gd name="T70" fmla="*/ 1581 w 1733"/>
                  <a:gd name="T71" fmla="*/ 702 h 2351"/>
                  <a:gd name="T72" fmla="*/ 1629 w 1733"/>
                  <a:gd name="T73" fmla="*/ 658 h 2351"/>
                  <a:gd name="T74" fmla="*/ 1728 w 1733"/>
                  <a:gd name="T75" fmla="*/ 193 h 2351"/>
                  <a:gd name="T76" fmla="*/ 1698 w 1733"/>
                  <a:gd name="T77" fmla="*/ 146 h 2351"/>
                  <a:gd name="T78" fmla="*/ 300 w 1733"/>
                  <a:gd name="T79" fmla="*/ 1645 h 2351"/>
                  <a:gd name="T80" fmla="*/ 90 w 1733"/>
                  <a:gd name="T81" fmla="*/ 1435 h 2351"/>
                  <a:gd name="T82" fmla="*/ 300 w 1733"/>
                  <a:gd name="T83" fmla="*/ 1225 h 2351"/>
                  <a:gd name="T84" fmla="*/ 510 w 1733"/>
                  <a:gd name="T85" fmla="*/ 1435 h 2351"/>
                  <a:gd name="T86" fmla="*/ 300 w 1733"/>
                  <a:gd name="T87" fmla="*/ 1645 h 2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33" h="2351">
                    <a:moveTo>
                      <a:pt x="1698" y="146"/>
                    </a:moveTo>
                    <a:cubicBezTo>
                      <a:pt x="1676" y="141"/>
                      <a:pt x="1655" y="155"/>
                      <a:pt x="1650" y="176"/>
                    </a:cubicBezTo>
                    <a:cubicBezTo>
                      <a:pt x="1563" y="586"/>
                      <a:pt x="1563" y="586"/>
                      <a:pt x="1563" y="586"/>
                    </a:cubicBezTo>
                    <a:cubicBezTo>
                      <a:pt x="1558" y="607"/>
                      <a:pt x="1536" y="627"/>
                      <a:pt x="1514" y="630"/>
                    </a:cubicBezTo>
                    <a:cubicBezTo>
                      <a:pt x="1172" y="673"/>
                      <a:pt x="1172" y="673"/>
                      <a:pt x="1172" y="673"/>
                    </a:cubicBezTo>
                    <a:cubicBezTo>
                      <a:pt x="1053" y="553"/>
                      <a:pt x="1053" y="553"/>
                      <a:pt x="1053" y="553"/>
                    </a:cubicBezTo>
                    <a:cubicBezTo>
                      <a:pt x="1097" y="216"/>
                      <a:pt x="1097" y="216"/>
                      <a:pt x="1097" y="216"/>
                    </a:cubicBezTo>
                    <a:cubicBezTo>
                      <a:pt x="1100" y="194"/>
                      <a:pt x="1120" y="173"/>
                      <a:pt x="1142" y="168"/>
                    </a:cubicBezTo>
                    <a:cubicBezTo>
                      <a:pt x="1552" y="82"/>
                      <a:pt x="1552" y="82"/>
                      <a:pt x="1552" y="82"/>
                    </a:cubicBezTo>
                    <a:cubicBezTo>
                      <a:pt x="1573" y="78"/>
                      <a:pt x="1587" y="57"/>
                      <a:pt x="1583" y="35"/>
                    </a:cubicBezTo>
                    <a:cubicBezTo>
                      <a:pt x="1578" y="13"/>
                      <a:pt x="1557" y="0"/>
                      <a:pt x="1535" y="4"/>
                    </a:cubicBezTo>
                    <a:cubicBezTo>
                      <a:pt x="1070" y="101"/>
                      <a:pt x="1070" y="101"/>
                      <a:pt x="1070" y="101"/>
                    </a:cubicBezTo>
                    <a:cubicBezTo>
                      <a:pt x="1048" y="106"/>
                      <a:pt x="1028" y="127"/>
                      <a:pt x="1025" y="149"/>
                    </a:cubicBezTo>
                    <a:cubicBezTo>
                      <a:pt x="982" y="480"/>
                      <a:pt x="982" y="480"/>
                      <a:pt x="982" y="480"/>
                    </a:cubicBezTo>
                    <a:cubicBezTo>
                      <a:pt x="913" y="410"/>
                      <a:pt x="913" y="410"/>
                      <a:pt x="913" y="410"/>
                    </a:cubicBezTo>
                    <a:cubicBezTo>
                      <a:pt x="844" y="478"/>
                      <a:pt x="844" y="478"/>
                      <a:pt x="844" y="478"/>
                    </a:cubicBezTo>
                    <a:cubicBezTo>
                      <a:pt x="940" y="576"/>
                      <a:pt x="940" y="576"/>
                      <a:pt x="940" y="576"/>
                    </a:cubicBezTo>
                    <a:cubicBezTo>
                      <a:pt x="338" y="1138"/>
                      <a:pt x="338" y="1138"/>
                      <a:pt x="338" y="1138"/>
                    </a:cubicBezTo>
                    <a:cubicBezTo>
                      <a:pt x="326" y="1136"/>
                      <a:pt x="313" y="1135"/>
                      <a:pt x="300" y="1135"/>
                    </a:cubicBezTo>
                    <a:cubicBezTo>
                      <a:pt x="134" y="1135"/>
                      <a:pt x="0" y="1270"/>
                      <a:pt x="0" y="1435"/>
                    </a:cubicBezTo>
                    <a:cubicBezTo>
                      <a:pt x="0" y="1601"/>
                      <a:pt x="134" y="1735"/>
                      <a:pt x="300" y="1735"/>
                    </a:cubicBezTo>
                    <a:cubicBezTo>
                      <a:pt x="316" y="1735"/>
                      <a:pt x="331" y="1734"/>
                      <a:pt x="347" y="1732"/>
                    </a:cubicBezTo>
                    <a:cubicBezTo>
                      <a:pt x="703" y="2065"/>
                      <a:pt x="703" y="2065"/>
                      <a:pt x="703" y="2065"/>
                    </a:cubicBezTo>
                    <a:cubicBezTo>
                      <a:pt x="476" y="2065"/>
                      <a:pt x="476" y="2065"/>
                      <a:pt x="476" y="2065"/>
                    </a:cubicBezTo>
                    <a:cubicBezTo>
                      <a:pt x="476" y="2351"/>
                      <a:pt x="476" y="2351"/>
                      <a:pt x="476" y="2351"/>
                    </a:cubicBezTo>
                    <a:cubicBezTo>
                      <a:pt x="1350" y="2351"/>
                      <a:pt x="1350" y="2351"/>
                      <a:pt x="1350" y="2351"/>
                    </a:cubicBezTo>
                    <a:cubicBezTo>
                      <a:pt x="1350" y="2065"/>
                      <a:pt x="1350" y="2065"/>
                      <a:pt x="1350" y="2065"/>
                    </a:cubicBezTo>
                    <a:cubicBezTo>
                      <a:pt x="1130" y="2065"/>
                      <a:pt x="1130" y="2065"/>
                      <a:pt x="1130" y="2065"/>
                    </a:cubicBezTo>
                    <a:cubicBezTo>
                      <a:pt x="578" y="1549"/>
                      <a:pt x="578" y="1549"/>
                      <a:pt x="578" y="1549"/>
                    </a:cubicBezTo>
                    <a:cubicBezTo>
                      <a:pt x="592" y="1514"/>
                      <a:pt x="600" y="1476"/>
                      <a:pt x="600" y="1435"/>
                    </a:cubicBezTo>
                    <a:cubicBezTo>
                      <a:pt x="600" y="1393"/>
                      <a:pt x="591" y="1352"/>
                      <a:pt x="575" y="1316"/>
                    </a:cubicBezTo>
                    <a:cubicBezTo>
                      <a:pt x="1144" y="784"/>
                      <a:pt x="1144" y="784"/>
                      <a:pt x="1144" y="784"/>
                    </a:cubicBezTo>
                    <a:cubicBezTo>
                      <a:pt x="1233" y="873"/>
                      <a:pt x="1233" y="873"/>
                      <a:pt x="1233" y="873"/>
                    </a:cubicBezTo>
                    <a:cubicBezTo>
                      <a:pt x="1302" y="805"/>
                      <a:pt x="1302" y="805"/>
                      <a:pt x="1302" y="805"/>
                    </a:cubicBezTo>
                    <a:cubicBezTo>
                      <a:pt x="1243" y="745"/>
                      <a:pt x="1243" y="745"/>
                      <a:pt x="1243" y="745"/>
                    </a:cubicBezTo>
                    <a:cubicBezTo>
                      <a:pt x="1581" y="702"/>
                      <a:pt x="1581" y="702"/>
                      <a:pt x="1581" y="702"/>
                    </a:cubicBezTo>
                    <a:cubicBezTo>
                      <a:pt x="1603" y="699"/>
                      <a:pt x="1624" y="680"/>
                      <a:pt x="1629" y="658"/>
                    </a:cubicBezTo>
                    <a:cubicBezTo>
                      <a:pt x="1728" y="193"/>
                      <a:pt x="1728" y="193"/>
                      <a:pt x="1728" y="193"/>
                    </a:cubicBezTo>
                    <a:cubicBezTo>
                      <a:pt x="1733" y="171"/>
                      <a:pt x="1719" y="150"/>
                      <a:pt x="1698" y="146"/>
                    </a:cubicBezTo>
                    <a:close/>
                    <a:moveTo>
                      <a:pt x="300" y="1645"/>
                    </a:moveTo>
                    <a:cubicBezTo>
                      <a:pt x="184" y="1645"/>
                      <a:pt x="90" y="1551"/>
                      <a:pt x="90" y="1435"/>
                    </a:cubicBezTo>
                    <a:cubicBezTo>
                      <a:pt x="90" y="1319"/>
                      <a:pt x="184" y="1225"/>
                      <a:pt x="300" y="1225"/>
                    </a:cubicBezTo>
                    <a:cubicBezTo>
                      <a:pt x="416" y="1225"/>
                      <a:pt x="510" y="1319"/>
                      <a:pt x="510" y="1435"/>
                    </a:cubicBezTo>
                    <a:cubicBezTo>
                      <a:pt x="510" y="1551"/>
                      <a:pt x="416" y="1645"/>
                      <a:pt x="300" y="16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ZoneTexte 149"/>
              <p:cNvSpPr txBox="1"/>
              <p:nvPr/>
            </p:nvSpPr>
            <p:spPr>
              <a:xfrm>
                <a:off x="815306" y="1727764"/>
                <a:ext cx="698860" cy="286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Endpoint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9" name="AutoShape 147"/>
              <p:cNvSpPr>
                <a:spLocks noChangeArrowheads="1"/>
              </p:cNvSpPr>
              <p:nvPr/>
            </p:nvSpPr>
            <p:spPr bwMode="gray">
              <a:xfrm>
                <a:off x="324000" y="1646486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pic>
            <p:nvPicPr>
              <p:cNvPr id="130" name="Picture 19" descr="C:\Users\a429138\Pictures\three-servers_318-86463.pn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576" y="1713280"/>
                <a:ext cx="312849" cy="244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1" name="Straight Connector 33"/>
              <p:cNvCxnSpPr/>
              <p:nvPr/>
            </p:nvCxnSpPr>
            <p:spPr>
              <a:xfrm>
                <a:off x="309600" y="1582647"/>
                <a:ext cx="2709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0"/>
            <p:cNvGrpSpPr/>
            <p:nvPr/>
          </p:nvGrpSpPr>
          <p:grpSpPr>
            <a:xfrm>
              <a:off x="3266472" y="968112"/>
              <a:ext cx="2748706" cy="2312129"/>
              <a:chOff x="3197687" y="968112"/>
              <a:chExt cx="2748706" cy="2312129"/>
            </a:xfrm>
          </p:grpSpPr>
          <p:sp>
            <p:nvSpPr>
              <p:cNvPr id="84" name="ZoneTexte 6"/>
              <p:cNvSpPr txBox="1"/>
              <p:nvPr/>
            </p:nvSpPr>
            <p:spPr>
              <a:xfrm>
                <a:off x="3197687" y="968112"/>
                <a:ext cx="2748706" cy="5729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400"/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ea typeface="Verdana"/>
                    <a:cs typeface="Verdana"/>
                    <a:sym typeface="Verdana"/>
                  </a:rPr>
                  <a:t>Attack actors </a:t>
                </a:r>
                <a:endParaRPr lang="en-US" sz="1600" b="1" dirty="0" smtClean="0">
                  <a:solidFill>
                    <a:schemeClr val="accent2">
                      <a:lumMod val="75000"/>
                    </a:schemeClr>
                  </a:solidFill>
                  <a:ea typeface="Verdana"/>
                  <a:cs typeface="Verdana"/>
                  <a:sym typeface="Verdana"/>
                </a:endParaRPr>
              </a:p>
              <a:p>
                <a:pPr defTabSz="914400"/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ea typeface="Verdana"/>
                    <a:cs typeface="Verdana"/>
                    <a:sym typeface="Verdana"/>
                  </a:rPr>
                  <a:t>are </a:t>
                </a:r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ea typeface="Verdana"/>
                    <a:cs typeface="Verdana"/>
                    <a:sym typeface="Verdana"/>
                  </a:rPr>
                  <a:t>motivated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682643" y="2983518"/>
                <a:ext cx="1386595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Nation Sponsored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6" name="AutoShape 147"/>
              <p:cNvSpPr>
                <a:spLocks noChangeArrowheads="1"/>
              </p:cNvSpPr>
              <p:nvPr/>
            </p:nvSpPr>
            <p:spPr bwMode="gray">
              <a:xfrm>
                <a:off x="3197687" y="2902241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87" name="Group 66"/>
              <p:cNvGrpSpPr/>
              <p:nvPr/>
            </p:nvGrpSpPr>
            <p:grpSpPr>
              <a:xfrm>
                <a:off x="3252812" y="2957366"/>
                <a:ext cx="267750" cy="267750"/>
                <a:chOff x="7546975" y="1536970"/>
                <a:chExt cx="458788" cy="458788"/>
              </a:xfrm>
            </p:grpSpPr>
            <p:sp>
              <p:nvSpPr>
                <p:cNvPr id="109" name="Oval 141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gray">
                <a:xfrm>
                  <a:off x="7553325" y="1543320"/>
                  <a:ext cx="446088" cy="44608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lr>
                      <a:srgbClr val="0066A1"/>
                    </a:buClr>
                    <a:buFont typeface="Lucida Sans Unicode" pitchFamily="34" charset="0"/>
                    <a:buChar char="▶"/>
                    <a:defRPr sz="1600">
                      <a:solidFill>
                        <a:srgbClr val="000000"/>
                      </a:solidFill>
                      <a:latin typeface="Verdana" pitchFamily="34" charset="0"/>
                      <a:ea typeface="MS PGothic" pitchFamily="34" charset="-128"/>
                      <a:cs typeface="Verdana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rgbClr val="0066A1"/>
                    </a:buClr>
                    <a:buFont typeface="Verdana" pitchFamily="34" charset="0"/>
                    <a:buChar char="–"/>
                    <a:defRPr sz="1600">
                      <a:solidFill>
                        <a:srgbClr val="000000"/>
                      </a:solidFill>
                      <a:latin typeface="Verdana" pitchFamily="34" charset="0"/>
                      <a:ea typeface="Arial" pitchFamily="34" charset="0"/>
                      <a:cs typeface="Verdana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rgbClr val="0066A1"/>
                    </a:buClr>
                    <a:buFont typeface="Verdana" pitchFamily="34" charset="0"/>
                    <a:buChar char="•"/>
                    <a:defRPr sz="1600">
                      <a:solidFill>
                        <a:srgbClr val="000000"/>
                      </a:solidFill>
                      <a:latin typeface="Verdana" pitchFamily="34" charset="0"/>
                      <a:ea typeface="Arial" pitchFamily="34" charset="0"/>
                      <a:cs typeface="Verdana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rgbClr val="0065A2"/>
                    </a:buClr>
                    <a:buFont typeface="Verdana" pitchFamily="34" charset="0"/>
                    <a:buChar char="–"/>
                    <a:defRPr sz="1600">
                      <a:solidFill>
                        <a:srgbClr val="000000"/>
                      </a:solidFill>
                      <a:latin typeface="Verdana" pitchFamily="34" charset="0"/>
                      <a:ea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rgbClr val="0065A2"/>
                    </a:buClr>
                    <a:buFont typeface="Verdana" pitchFamily="34" charset="0"/>
                    <a:buChar char="»"/>
                    <a:defRPr sz="1600">
                      <a:solidFill>
                        <a:srgbClr val="000000"/>
                      </a:solidFill>
                      <a:latin typeface="Verdana" pitchFamily="34" charset="0"/>
                      <a:ea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5A2"/>
                    </a:buClr>
                    <a:buFont typeface="Verdana" pitchFamily="34" charset="0"/>
                    <a:buChar char="»"/>
                    <a:defRPr sz="1600">
                      <a:solidFill>
                        <a:srgbClr val="000000"/>
                      </a:solidFill>
                      <a:latin typeface="Verdana" pitchFamily="34" charset="0"/>
                      <a:ea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5A2"/>
                    </a:buClr>
                    <a:buFont typeface="Verdana" pitchFamily="34" charset="0"/>
                    <a:buChar char="»"/>
                    <a:defRPr sz="1600">
                      <a:solidFill>
                        <a:srgbClr val="000000"/>
                      </a:solidFill>
                      <a:latin typeface="Verdana" pitchFamily="34" charset="0"/>
                      <a:ea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5A2"/>
                    </a:buClr>
                    <a:buFont typeface="Verdana" pitchFamily="34" charset="0"/>
                    <a:buChar char="»"/>
                    <a:defRPr sz="1600">
                      <a:solidFill>
                        <a:srgbClr val="000000"/>
                      </a:solidFill>
                      <a:latin typeface="Verdana" pitchFamily="34" charset="0"/>
                      <a:ea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5A2"/>
                    </a:buClr>
                    <a:buFont typeface="Verdana" pitchFamily="34" charset="0"/>
                    <a:buChar char="»"/>
                    <a:defRPr sz="1600">
                      <a:solidFill>
                        <a:srgbClr val="000000"/>
                      </a:solidFill>
                      <a:latin typeface="Verdana" pitchFamily="34" charset="0"/>
                      <a:ea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4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" name="Freeform 142"/>
                <p:cNvSpPr>
                  <a:spLocks noEditPoints="1"/>
                </p:cNvSpPr>
                <p:nvPr>
                  <p:custDataLst>
                    <p:tags r:id="rId4"/>
                  </p:custDataLst>
                </p:nvPr>
              </p:nvSpPr>
              <p:spPr bwMode="gray">
                <a:xfrm>
                  <a:off x="7546975" y="1536970"/>
                  <a:ext cx="458788" cy="458788"/>
                </a:xfrm>
                <a:custGeom>
                  <a:avLst/>
                  <a:gdLst>
                    <a:gd name="T0" fmla="*/ 0 w 2548"/>
                    <a:gd name="T1" fmla="*/ 0 h 2548"/>
                    <a:gd name="T2" fmla="*/ 0 w 2548"/>
                    <a:gd name="T3" fmla="*/ 0 h 2548"/>
                    <a:gd name="T4" fmla="*/ 0 w 2548"/>
                    <a:gd name="T5" fmla="*/ 0 h 2548"/>
                    <a:gd name="T6" fmla="*/ 0 w 2548"/>
                    <a:gd name="T7" fmla="*/ 0 h 2548"/>
                    <a:gd name="T8" fmla="*/ 0 w 2548"/>
                    <a:gd name="T9" fmla="*/ 0 h 2548"/>
                    <a:gd name="T10" fmla="*/ 0 w 2548"/>
                    <a:gd name="T11" fmla="*/ 0 h 2548"/>
                    <a:gd name="T12" fmla="*/ 0 w 2548"/>
                    <a:gd name="T13" fmla="*/ 0 h 2548"/>
                    <a:gd name="T14" fmla="*/ 0 w 2548"/>
                    <a:gd name="T15" fmla="*/ 0 h 2548"/>
                    <a:gd name="T16" fmla="*/ 0 w 2548"/>
                    <a:gd name="T17" fmla="*/ 0 h 2548"/>
                    <a:gd name="T18" fmla="*/ 0 w 2548"/>
                    <a:gd name="T19" fmla="*/ 0 h 25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48"/>
                    <a:gd name="T31" fmla="*/ 0 h 2548"/>
                    <a:gd name="T32" fmla="*/ 2548 w 2548"/>
                    <a:gd name="T33" fmla="*/ 2548 h 254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48" h="2548">
                      <a:moveTo>
                        <a:pt x="0" y="1274"/>
                      </a:moveTo>
                      <a:cubicBezTo>
                        <a:pt x="0" y="1976"/>
                        <a:pt x="572" y="2548"/>
                        <a:pt x="1274" y="2548"/>
                      </a:cubicBezTo>
                      <a:cubicBezTo>
                        <a:pt x="1976" y="2548"/>
                        <a:pt x="2548" y="1976"/>
                        <a:pt x="2548" y="1274"/>
                      </a:cubicBezTo>
                      <a:cubicBezTo>
                        <a:pt x="2548" y="572"/>
                        <a:pt x="1976" y="0"/>
                        <a:pt x="1274" y="0"/>
                      </a:cubicBezTo>
                      <a:cubicBezTo>
                        <a:pt x="572" y="0"/>
                        <a:pt x="0" y="572"/>
                        <a:pt x="0" y="1274"/>
                      </a:cubicBezTo>
                      <a:close/>
                      <a:moveTo>
                        <a:pt x="79" y="1274"/>
                      </a:moveTo>
                      <a:cubicBezTo>
                        <a:pt x="79" y="615"/>
                        <a:pt x="615" y="79"/>
                        <a:pt x="1274" y="79"/>
                      </a:cubicBezTo>
                      <a:cubicBezTo>
                        <a:pt x="1933" y="79"/>
                        <a:pt x="2469" y="615"/>
                        <a:pt x="2469" y="1274"/>
                      </a:cubicBezTo>
                      <a:cubicBezTo>
                        <a:pt x="2469" y="1933"/>
                        <a:pt x="1933" y="2469"/>
                        <a:pt x="1274" y="2469"/>
                      </a:cubicBezTo>
                      <a:cubicBezTo>
                        <a:pt x="615" y="2469"/>
                        <a:pt x="79" y="1933"/>
                        <a:pt x="79" y="12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143"/>
                <p:cNvSpPr>
                  <a:spLocks noEditPoints="1"/>
                </p:cNvSpPr>
                <p:nvPr>
                  <p:custDataLst>
                    <p:tags r:id="rId5"/>
                  </p:custDataLst>
                </p:nvPr>
              </p:nvSpPr>
              <p:spPr bwMode="gray">
                <a:xfrm>
                  <a:off x="7553325" y="1543320"/>
                  <a:ext cx="446088" cy="444500"/>
                </a:xfrm>
                <a:custGeom>
                  <a:avLst/>
                  <a:gdLst>
                    <a:gd name="T0" fmla="*/ 0 w 2468"/>
                    <a:gd name="T1" fmla="*/ 0 h 2458"/>
                    <a:gd name="T2" fmla="*/ 0 w 2468"/>
                    <a:gd name="T3" fmla="*/ 0 h 2458"/>
                    <a:gd name="T4" fmla="*/ 0 w 2468"/>
                    <a:gd name="T5" fmla="*/ 0 h 2458"/>
                    <a:gd name="T6" fmla="*/ 0 w 2468"/>
                    <a:gd name="T7" fmla="*/ 0 h 2458"/>
                    <a:gd name="T8" fmla="*/ 0 w 2468"/>
                    <a:gd name="T9" fmla="*/ 0 h 2458"/>
                    <a:gd name="T10" fmla="*/ 0 w 2468"/>
                    <a:gd name="T11" fmla="*/ 0 h 2458"/>
                    <a:gd name="T12" fmla="*/ 0 w 2468"/>
                    <a:gd name="T13" fmla="*/ 0 h 2458"/>
                    <a:gd name="T14" fmla="*/ 0 w 2468"/>
                    <a:gd name="T15" fmla="*/ 0 h 2458"/>
                    <a:gd name="T16" fmla="*/ 0 w 2468"/>
                    <a:gd name="T17" fmla="*/ 0 h 2458"/>
                    <a:gd name="T18" fmla="*/ 0 w 2468"/>
                    <a:gd name="T19" fmla="*/ 0 h 2458"/>
                    <a:gd name="T20" fmla="*/ 0 w 2468"/>
                    <a:gd name="T21" fmla="*/ 0 h 2458"/>
                    <a:gd name="T22" fmla="*/ 0 w 2468"/>
                    <a:gd name="T23" fmla="*/ 0 h 2458"/>
                    <a:gd name="T24" fmla="*/ 0 w 2468"/>
                    <a:gd name="T25" fmla="*/ 0 h 2458"/>
                    <a:gd name="T26" fmla="*/ 0 w 2468"/>
                    <a:gd name="T27" fmla="*/ 0 h 2458"/>
                    <a:gd name="T28" fmla="*/ 0 w 2468"/>
                    <a:gd name="T29" fmla="*/ 0 h 2458"/>
                    <a:gd name="T30" fmla="*/ 0 w 2468"/>
                    <a:gd name="T31" fmla="*/ 0 h 2458"/>
                    <a:gd name="T32" fmla="*/ 0 w 2468"/>
                    <a:gd name="T33" fmla="*/ 0 h 2458"/>
                    <a:gd name="T34" fmla="*/ 0 w 2468"/>
                    <a:gd name="T35" fmla="*/ 0 h 2458"/>
                    <a:gd name="T36" fmla="*/ 0 w 2468"/>
                    <a:gd name="T37" fmla="*/ 0 h 2458"/>
                    <a:gd name="T38" fmla="*/ 0 w 2468"/>
                    <a:gd name="T39" fmla="*/ 0 h 2458"/>
                    <a:gd name="T40" fmla="*/ 0 w 2468"/>
                    <a:gd name="T41" fmla="*/ 0 h 2458"/>
                    <a:gd name="T42" fmla="*/ 0 w 2468"/>
                    <a:gd name="T43" fmla="*/ 0 h 2458"/>
                    <a:gd name="T44" fmla="*/ 0 w 2468"/>
                    <a:gd name="T45" fmla="*/ 0 h 2458"/>
                    <a:gd name="T46" fmla="*/ 0 w 2468"/>
                    <a:gd name="T47" fmla="*/ 0 h 2458"/>
                    <a:gd name="T48" fmla="*/ 0 w 2468"/>
                    <a:gd name="T49" fmla="*/ 0 h 2458"/>
                    <a:gd name="T50" fmla="*/ 0 w 2468"/>
                    <a:gd name="T51" fmla="*/ 0 h 2458"/>
                    <a:gd name="T52" fmla="*/ 0 w 2468"/>
                    <a:gd name="T53" fmla="*/ 0 h 2458"/>
                    <a:gd name="T54" fmla="*/ 0 w 2468"/>
                    <a:gd name="T55" fmla="*/ 0 h 2458"/>
                    <a:gd name="T56" fmla="*/ 0 w 2468"/>
                    <a:gd name="T57" fmla="*/ 0 h 2458"/>
                    <a:gd name="T58" fmla="*/ 0 w 2468"/>
                    <a:gd name="T59" fmla="*/ 0 h 2458"/>
                    <a:gd name="T60" fmla="*/ 0 w 2468"/>
                    <a:gd name="T61" fmla="*/ 0 h 2458"/>
                    <a:gd name="T62" fmla="*/ 0 w 2468"/>
                    <a:gd name="T63" fmla="*/ 0 h 2458"/>
                    <a:gd name="T64" fmla="*/ 0 w 2468"/>
                    <a:gd name="T65" fmla="*/ 0 h 2458"/>
                    <a:gd name="T66" fmla="*/ 0 w 2468"/>
                    <a:gd name="T67" fmla="*/ 0 h 2458"/>
                    <a:gd name="T68" fmla="*/ 0 w 2468"/>
                    <a:gd name="T69" fmla="*/ 0 h 2458"/>
                    <a:gd name="T70" fmla="*/ 0 w 2468"/>
                    <a:gd name="T71" fmla="*/ 0 h 2458"/>
                    <a:gd name="T72" fmla="*/ 0 w 2468"/>
                    <a:gd name="T73" fmla="*/ 0 h 2458"/>
                    <a:gd name="T74" fmla="*/ 0 w 2468"/>
                    <a:gd name="T75" fmla="*/ 0 h 2458"/>
                    <a:gd name="T76" fmla="*/ 0 w 2468"/>
                    <a:gd name="T77" fmla="*/ 0 h 2458"/>
                    <a:gd name="T78" fmla="*/ 0 w 2468"/>
                    <a:gd name="T79" fmla="*/ 0 h 2458"/>
                    <a:gd name="T80" fmla="*/ 0 w 2468"/>
                    <a:gd name="T81" fmla="*/ 0 h 2458"/>
                    <a:gd name="T82" fmla="*/ 0 w 2468"/>
                    <a:gd name="T83" fmla="*/ 0 h 24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68"/>
                    <a:gd name="T127" fmla="*/ 0 h 2458"/>
                    <a:gd name="T128" fmla="*/ 2468 w 2468"/>
                    <a:gd name="T129" fmla="*/ 2458 h 245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68" h="2458">
                      <a:moveTo>
                        <a:pt x="2071" y="1817"/>
                      </a:moveTo>
                      <a:cubicBezTo>
                        <a:pt x="2127" y="1647"/>
                        <a:pt x="2159" y="1458"/>
                        <a:pt x="2162" y="1258"/>
                      </a:cubicBezTo>
                      <a:cubicBezTo>
                        <a:pt x="2467" y="1258"/>
                        <a:pt x="2467" y="1258"/>
                        <a:pt x="2467" y="1258"/>
                      </a:cubicBezTo>
                      <a:cubicBezTo>
                        <a:pt x="2467" y="1248"/>
                        <a:pt x="2468" y="1239"/>
                        <a:pt x="2468" y="1229"/>
                      </a:cubicBezTo>
                      <a:cubicBezTo>
                        <a:pt x="2468" y="1219"/>
                        <a:pt x="2467" y="1210"/>
                        <a:pt x="2467" y="1200"/>
                      </a:cubicBezTo>
                      <a:cubicBezTo>
                        <a:pt x="2162" y="1200"/>
                        <a:pt x="2162" y="1200"/>
                        <a:pt x="2162" y="1200"/>
                      </a:cubicBezTo>
                      <a:cubicBezTo>
                        <a:pt x="2159" y="1000"/>
                        <a:pt x="2127" y="811"/>
                        <a:pt x="2071" y="641"/>
                      </a:cubicBezTo>
                      <a:cubicBezTo>
                        <a:pt x="2319" y="641"/>
                        <a:pt x="2319" y="641"/>
                        <a:pt x="2319" y="641"/>
                      </a:cubicBezTo>
                      <a:cubicBezTo>
                        <a:pt x="2309" y="621"/>
                        <a:pt x="2296" y="602"/>
                        <a:pt x="2284" y="583"/>
                      </a:cubicBezTo>
                      <a:cubicBezTo>
                        <a:pt x="2050" y="583"/>
                        <a:pt x="2050" y="583"/>
                        <a:pt x="2050" y="583"/>
                      </a:cubicBezTo>
                      <a:cubicBezTo>
                        <a:pt x="1981" y="396"/>
                        <a:pt x="1881" y="235"/>
                        <a:pt x="1762" y="115"/>
                      </a:cubicBezTo>
                      <a:cubicBezTo>
                        <a:pt x="1708" y="89"/>
                        <a:pt x="1651" y="66"/>
                        <a:pt x="1593" y="48"/>
                      </a:cubicBezTo>
                      <a:cubicBezTo>
                        <a:pt x="1759" y="161"/>
                        <a:pt x="1897" y="348"/>
                        <a:pt x="1988" y="583"/>
                      </a:cubicBezTo>
                      <a:cubicBezTo>
                        <a:pt x="1603" y="583"/>
                        <a:pt x="1603" y="583"/>
                        <a:pt x="1603" y="583"/>
                      </a:cubicBezTo>
                      <a:cubicBezTo>
                        <a:pt x="1564" y="343"/>
                        <a:pt x="1502" y="138"/>
                        <a:pt x="1422" y="10"/>
                      </a:cubicBezTo>
                      <a:cubicBezTo>
                        <a:pt x="1396" y="7"/>
                        <a:pt x="1371" y="3"/>
                        <a:pt x="1345" y="0"/>
                      </a:cubicBezTo>
                      <a:cubicBezTo>
                        <a:pt x="1426" y="100"/>
                        <a:pt x="1500" y="303"/>
                        <a:pt x="1546" y="583"/>
                      </a:cubicBezTo>
                      <a:cubicBezTo>
                        <a:pt x="922" y="583"/>
                        <a:pt x="922" y="583"/>
                        <a:pt x="922" y="583"/>
                      </a:cubicBezTo>
                      <a:cubicBezTo>
                        <a:pt x="968" y="303"/>
                        <a:pt x="1042" y="100"/>
                        <a:pt x="1123" y="0"/>
                      </a:cubicBezTo>
                      <a:cubicBezTo>
                        <a:pt x="1097" y="3"/>
                        <a:pt x="1072" y="7"/>
                        <a:pt x="1046" y="10"/>
                      </a:cubicBezTo>
                      <a:cubicBezTo>
                        <a:pt x="966" y="138"/>
                        <a:pt x="904" y="343"/>
                        <a:pt x="865" y="583"/>
                      </a:cubicBezTo>
                      <a:cubicBezTo>
                        <a:pt x="480" y="583"/>
                        <a:pt x="480" y="583"/>
                        <a:pt x="480" y="583"/>
                      </a:cubicBezTo>
                      <a:cubicBezTo>
                        <a:pt x="571" y="348"/>
                        <a:pt x="709" y="161"/>
                        <a:pt x="875" y="48"/>
                      </a:cubicBezTo>
                      <a:cubicBezTo>
                        <a:pt x="816" y="66"/>
                        <a:pt x="760" y="89"/>
                        <a:pt x="706" y="115"/>
                      </a:cubicBezTo>
                      <a:cubicBezTo>
                        <a:pt x="586" y="235"/>
                        <a:pt x="487" y="396"/>
                        <a:pt x="418" y="583"/>
                      </a:cubicBezTo>
                      <a:cubicBezTo>
                        <a:pt x="184" y="583"/>
                        <a:pt x="184" y="583"/>
                        <a:pt x="184" y="583"/>
                      </a:cubicBezTo>
                      <a:cubicBezTo>
                        <a:pt x="172" y="602"/>
                        <a:pt x="159" y="621"/>
                        <a:pt x="148" y="641"/>
                      </a:cubicBezTo>
                      <a:cubicBezTo>
                        <a:pt x="397" y="641"/>
                        <a:pt x="397" y="641"/>
                        <a:pt x="397" y="641"/>
                      </a:cubicBezTo>
                      <a:cubicBezTo>
                        <a:pt x="341" y="811"/>
                        <a:pt x="309" y="1000"/>
                        <a:pt x="306" y="1200"/>
                      </a:cubicBezTo>
                      <a:cubicBezTo>
                        <a:pt x="1" y="1200"/>
                        <a:pt x="1" y="1200"/>
                        <a:pt x="1" y="1200"/>
                      </a:cubicBezTo>
                      <a:cubicBezTo>
                        <a:pt x="1" y="1210"/>
                        <a:pt x="0" y="1219"/>
                        <a:pt x="0" y="1229"/>
                      </a:cubicBezTo>
                      <a:cubicBezTo>
                        <a:pt x="0" y="1239"/>
                        <a:pt x="1" y="1248"/>
                        <a:pt x="1" y="1258"/>
                      </a:cubicBezTo>
                      <a:cubicBezTo>
                        <a:pt x="306" y="1258"/>
                        <a:pt x="306" y="1258"/>
                        <a:pt x="306" y="1258"/>
                      </a:cubicBezTo>
                      <a:cubicBezTo>
                        <a:pt x="309" y="1458"/>
                        <a:pt x="341" y="1647"/>
                        <a:pt x="397" y="1817"/>
                      </a:cubicBezTo>
                      <a:cubicBezTo>
                        <a:pt x="148" y="1817"/>
                        <a:pt x="148" y="1817"/>
                        <a:pt x="148" y="1817"/>
                      </a:cubicBezTo>
                      <a:cubicBezTo>
                        <a:pt x="159" y="1837"/>
                        <a:pt x="172" y="1856"/>
                        <a:pt x="184" y="1875"/>
                      </a:cubicBezTo>
                      <a:cubicBezTo>
                        <a:pt x="418" y="1875"/>
                        <a:pt x="418" y="1875"/>
                        <a:pt x="418" y="1875"/>
                      </a:cubicBezTo>
                      <a:cubicBezTo>
                        <a:pt x="487" y="2062"/>
                        <a:pt x="587" y="2222"/>
                        <a:pt x="706" y="2343"/>
                      </a:cubicBezTo>
                      <a:cubicBezTo>
                        <a:pt x="760" y="2369"/>
                        <a:pt x="816" y="2392"/>
                        <a:pt x="875" y="2410"/>
                      </a:cubicBezTo>
                      <a:cubicBezTo>
                        <a:pt x="709" y="2297"/>
                        <a:pt x="570" y="2109"/>
                        <a:pt x="480" y="1875"/>
                      </a:cubicBezTo>
                      <a:cubicBezTo>
                        <a:pt x="865" y="1875"/>
                        <a:pt x="865" y="1875"/>
                        <a:pt x="865" y="1875"/>
                      </a:cubicBezTo>
                      <a:cubicBezTo>
                        <a:pt x="904" y="2115"/>
                        <a:pt x="966" y="2320"/>
                        <a:pt x="1046" y="2447"/>
                      </a:cubicBezTo>
                      <a:cubicBezTo>
                        <a:pt x="1072" y="2451"/>
                        <a:pt x="1097" y="2455"/>
                        <a:pt x="1123" y="2458"/>
                      </a:cubicBezTo>
                      <a:cubicBezTo>
                        <a:pt x="1042" y="2358"/>
                        <a:pt x="968" y="2154"/>
                        <a:pt x="922" y="1875"/>
                      </a:cubicBezTo>
                      <a:cubicBezTo>
                        <a:pt x="1546" y="1875"/>
                        <a:pt x="1546" y="1875"/>
                        <a:pt x="1546" y="1875"/>
                      </a:cubicBezTo>
                      <a:cubicBezTo>
                        <a:pt x="1500" y="2154"/>
                        <a:pt x="1426" y="2358"/>
                        <a:pt x="1345" y="2458"/>
                      </a:cubicBezTo>
                      <a:cubicBezTo>
                        <a:pt x="1371" y="2455"/>
                        <a:pt x="1396" y="2451"/>
                        <a:pt x="1422" y="2447"/>
                      </a:cubicBezTo>
                      <a:cubicBezTo>
                        <a:pt x="1502" y="2320"/>
                        <a:pt x="1564" y="2115"/>
                        <a:pt x="1603" y="1875"/>
                      </a:cubicBezTo>
                      <a:cubicBezTo>
                        <a:pt x="1988" y="1875"/>
                        <a:pt x="1988" y="1875"/>
                        <a:pt x="1988" y="1875"/>
                      </a:cubicBezTo>
                      <a:cubicBezTo>
                        <a:pt x="1897" y="2109"/>
                        <a:pt x="1759" y="2297"/>
                        <a:pt x="1593" y="2410"/>
                      </a:cubicBezTo>
                      <a:cubicBezTo>
                        <a:pt x="1651" y="2392"/>
                        <a:pt x="1708" y="2369"/>
                        <a:pt x="1762" y="2343"/>
                      </a:cubicBezTo>
                      <a:cubicBezTo>
                        <a:pt x="1881" y="2222"/>
                        <a:pt x="1981" y="2062"/>
                        <a:pt x="2050" y="1875"/>
                      </a:cubicBezTo>
                      <a:cubicBezTo>
                        <a:pt x="2284" y="1875"/>
                        <a:pt x="2284" y="1875"/>
                        <a:pt x="2284" y="1875"/>
                      </a:cubicBezTo>
                      <a:cubicBezTo>
                        <a:pt x="2296" y="1856"/>
                        <a:pt x="2309" y="1837"/>
                        <a:pt x="2320" y="1817"/>
                      </a:cubicBezTo>
                      <a:lnTo>
                        <a:pt x="2071" y="1817"/>
                      </a:lnTo>
                      <a:close/>
                      <a:moveTo>
                        <a:pt x="458" y="1817"/>
                      </a:moveTo>
                      <a:cubicBezTo>
                        <a:pt x="401" y="1648"/>
                        <a:pt x="367" y="1459"/>
                        <a:pt x="364" y="1258"/>
                      </a:cubicBezTo>
                      <a:cubicBezTo>
                        <a:pt x="815" y="1258"/>
                        <a:pt x="815" y="1258"/>
                        <a:pt x="815" y="1258"/>
                      </a:cubicBezTo>
                      <a:cubicBezTo>
                        <a:pt x="816" y="1449"/>
                        <a:pt x="830" y="1640"/>
                        <a:pt x="856" y="1817"/>
                      </a:cubicBezTo>
                      <a:lnTo>
                        <a:pt x="458" y="1817"/>
                      </a:lnTo>
                      <a:close/>
                      <a:moveTo>
                        <a:pt x="815" y="1200"/>
                      </a:moveTo>
                      <a:cubicBezTo>
                        <a:pt x="364" y="1200"/>
                        <a:pt x="364" y="1200"/>
                        <a:pt x="364" y="1200"/>
                      </a:cubicBezTo>
                      <a:cubicBezTo>
                        <a:pt x="367" y="999"/>
                        <a:pt x="401" y="810"/>
                        <a:pt x="458" y="641"/>
                      </a:cubicBezTo>
                      <a:cubicBezTo>
                        <a:pt x="856" y="641"/>
                        <a:pt x="856" y="641"/>
                        <a:pt x="856" y="641"/>
                      </a:cubicBezTo>
                      <a:cubicBezTo>
                        <a:pt x="830" y="817"/>
                        <a:pt x="816" y="1009"/>
                        <a:pt x="815" y="1200"/>
                      </a:cubicBezTo>
                      <a:close/>
                      <a:moveTo>
                        <a:pt x="1555" y="1817"/>
                      </a:moveTo>
                      <a:cubicBezTo>
                        <a:pt x="913" y="1817"/>
                        <a:pt x="913" y="1817"/>
                        <a:pt x="913" y="1817"/>
                      </a:cubicBezTo>
                      <a:cubicBezTo>
                        <a:pt x="890" y="1652"/>
                        <a:pt x="875" y="1465"/>
                        <a:pt x="874" y="1258"/>
                      </a:cubicBezTo>
                      <a:cubicBezTo>
                        <a:pt x="1594" y="1258"/>
                        <a:pt x="1594" y="1258"/>
                        <a:pt x="1594" y="1258"/>
                      </a:cubicBezTo>
                      <a:cubicBezTo>
                        <a:pt x="1593" y="1465"/>
                        <a:pt x="1578" y="1652"/>
                        <a:pt x="1555" y="1817"/>
                      </a:cubicBezTo>
                      <a:close/>
                      <a:moveTo>
                        <a:pt x="874" y="1200"/>
                      </a:moveTo>
                      <a:cubicBezTo>
                        <a:pt x="875" y="993"/>
                        <a:pt x="890" y="805"/>
                        <a:pt x="913" y="641"/>
                      </a:cubicBezTo>
                      <a:cubicBezTo>
                        <a:pt x="1555" y="641"/>
                        <a:pt x="1555" y="641"/>
                        <a:pt x="1555" y="641"/>
                      </a:cubicBezTo>
                      <a:cubicBezTo>
                        <a:pt x="1578" y="805"/>
                        <a:pt x="1593" y="993"/>
                        <a:pt x="1594" y="1200"/>
                      </a:cubicBezTo>
                      <a:lnTo>
                        <a:pt x="874" y="1200"/>
                      </a:lnTo>
                      <a:close/>
                      <a:moveTo>
                        <a:pt x="2009" y="641"/>
                      </a:moveTo>
                      <a:cubicBezTo>
                        <a:pt x="2067" y="810"/>
                        <a:pt x="2101" y="999"/>
                        <a:pt x="2104" y="1200"/>
                      </a:cubicBezTo>
                      <a:cubicBezTo>
                        <a:pt x="1653" y="1200"/>
                        <a:pt x="1653" y="1200"/>
                        <a:pt x="1653" y="1200"/>
                      </a:cubicBezTo>
                      <a:cubicBezTo>
                        <a:pt x="1652" y="1009"/>
                        <a:pt x="1638" y="817"/>
                        <a:pt x="1612" y="641"/>
                      </a:cubicBezTo>
                      <a:lnTo>
                        <a:pt x="2009" y="641"/>
                      </a:lnTo>
                      <a:close/>
                      <a:moveTo>
                        <a:pt x="2010" y="1817"/>
                      </a:moveTo>
                      <a:cubicBezTo>
                        <a:pt x="1612" y="1817"/>
                        <a:pt x="1612" y="1817"/>
                        <a:pt x="1612" y="1817"/>
                      </a:cubicBezTo>
                      <a:cubicBezTo>
                        <a:pt x="1638" y="1640"/>
                        <a:pt x="1652" y="1449"/>
                        <a:pt x="1653" y="1258"/>
                      </a:cubicBezTo>
                      <a:cubicBezTo>
                        <a:pt x="2104" y="1258"/>
                        <a:pt x="2104" y="1258"/>
                        <a:pt x="2104" y="1258"/>
                      </a:cubicBezTo>
                      <a:cubicBezTo>
                        <a:pt x="2101" y="1459"/>
                        <a:pt x="2067" y="1648"/>
                        <a:pt x="2010" y="18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8" name="Rectangle 87"/>
              <p:cNvSpPr/>
              <p:nvPr/>
            </p:nvSpPr>
            <p:spPr>
              <a:xfrm>
                <a:off x="3682643" y="2564935"/>
                <a:ext cx="1277823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Organized Crime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9" name="AutoShape 147"/>
              <p:cNvSpPr>
                <a:spLocks noChangeArrowheads="1"/>
              </p:cNvSpPr>
              <p:nvPr/>
            </p:nvSpPr>
            <p:spPr bwMode="gray">
              <a:xfrm>
                <a:off x="3197687" y="2483656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13"/>
              <p:cNvSpPr>
                <a:spLocks noEditPoints="1"/>
              </p:cNvSpPr>
              <p:nvPr/>
            </p:nvSpPr>
            <p:spPr bwMode="auto">
              <a:xfrm>
                <a:off x="3241248" y="2540356"/>
                <a:ext cx="290877" cy="264600"/>
              </a:xfrm>
              <a:custGeom>
                <a:avLst/>
                <a:gdLst>
                  <a:gd name="T0" fmla="*/ 4439 w 10532"/>
                  <a:gd name="T1" fmla="*/ 151 h 10195"/>
                  <a:gd name="T2" fmla="*/ 3749 w 10532"/>
                  <a:gd name="T3" fmla="*/ 575 h 10195"/>
                  <a:gd name="T4" fmla="*/ 3182 w 10532"/>
                  <a:gd name="T5" fmla="*/ 1319 h 10195"/>
                  <a:gd name="T6" fmla="*/ 3029 w 10532"/>
                  <a:gd name="T7" fmla="*/ 1941 h 10195"/>
                  <a:gd name="T8" fmla="*/ 3533 w 10532"/>
                  <a:gd name="T9" fmla="*/ 2026 h 10195"/>
                  <a:gd name="T10" fmla="*/ 5023 w 10532"/>
                  <a:gd name="T11" fmla="*/ 2110 h 10195"/>
                  <a:gd name="T12" fmla="*/ 6648 w 10532"/>
                  <a:gd name="T13" fmla="*/ 2063 h 10195"/>
                  <a:gd name="T14" fmla="*/ 7405 w 10532"/>
                  <a:gd name="T15" fmla="*/ 1966 h 10195"/>
                  <a:gd name="T16" fmla="*/ 7409 w 10532"/>
                  <a:gd name="T17" fmla="*/ 1484 h 10195"/>
                  <a:gd name="T18" fmla="*/ 6884 w 10532"/>
                  <a:gd name="T19" fmla="*/ 697 h 10195"/>
                  <a:gd name="T20" fmla="*/ 6229 w 10532"/>
                  <a:gd name="T21" fmla="*/ 224 h 10195"/>
                  <a:gd name="T22" fmla="*/ 5442 w 10532"/>
                  <a:gd name="T23" fmla="*/ 8 h 10195"/>
                  <a:gd name="T24" fmla="*/ 6326 w 10532"/>
                  <a:gd name="T25" fmla="*/ 2644 h 10195"/>
                  <a:gd name="T26" fmla="*/ 5873 w 10532"/>
                  <a:gd name="T27" fmla="*/ 2960 h 10195"/>
                  <a:gd name="T28" fmla="*/ 6246 w 10532"/>
                  <a:gd name="T29" fmla="*/ 3181 h 10195"/>
                  <a:gd name="T30" fmla="*/ 6690 w 10532"/>
                  <a:gd name="T31" fmla="*/ 3117 h 10195"/>
                  <a:gd name="T32" fmla="*/ 6982 w 10532"/>
                  <a:gd name="T33" fmla="*/ 2792 h 10195"/>
                  <a:gd name="T34" fmla="*/ 7004 w 10532"/>
                  <a:gd name="T35" fmla="*/ 2355 h 10195"/>
                  <a:gd name="T36" fmla="*/ 3478 w 10532"/>
                  <a:gd name="T37" fmla="*/ 2728 h 10195"/>
                  <a:gd name="T38" fmla="*/ 3724 w 10532"/>
                  <a:gd name="T39" fmla="*/ 3084 h 10195"/>
                  <a:gd name="T40" fmla="*/ 4151 w 10532"/>
                  <a:gd name="T41" fmla="*/ 3210 h 10195"/>
                  <a:gd name="T42" fmla="*/ 4553 w 10532"/>
                  <a:gd name="T43" fmla="*/ 3042 h 10195"/>
                  <a:gd name="T44" fmla="*/ 4401 w 10532"/>
                  <a:gd name="T45" fmla="*/ 2724 h 10195"/>
                  <a:gd name="T46" fmla="*/ 2911 w 10532"/>
                  <a:gd name="T47" fmla="*/ 3388 h 10195"/>
                  <a:gd name="T48" fmla="*/ 2805 w 10532"/>
                  <a:gd name="T49" fmla="*/ 3798 h 10195"/>
                  <a:gd name="T50" fmla="*/ 3173 w 10532"/>
                  <a:gd name="T51" fmla="*/ 4133 h 10195"/>
                  <a:gd name="T52" fmla="*/ 3440 w 10532"/>
                  <a:gd name="T53" fmla="*/ 5059 h 10195"/>
                  <a:gd name="T54" fmla="*/ 4282 w 10532"/>
                  <a:gd name="T55" fmla="*/ 6061 h 10195"/>
                  <a:gd name="T56" fmla="*/ 4917 w 10532"/>
                  <a:gd name="T57" fmla="*/ 6345 h 10195"/>
                  <a:gd name="T58" fmla="*/ 5611 w 10532"/>
                  <a:gd name="T59" fmla="*/ 6350 h 10195"/>
                  <a:gd name="T60" fmla="*/ 6242 w 10532"/>
                  <a:gd name="T61" fmla="*/ 6061 h 10195"/>
                  <a:gd name="T62" fmla="*/ 7067 w 10532"/>
                  <a:gd name="T63" fmla="*/ 5059 h 10195"/>
                  <a:gd name="T64" fmla="*/ 7291 w 10532"/>
                  <a:gd name="T65" fmla="*/ 4238 h 10195"/>
                  <a:gd name="T66" fmla="*/ 7503 w 10532"/>
                  <a:gd name="T67" fmla="*/ 4103 h 10195"/>
                  <a:gd name="T68" fmla="*/ 7722 w 10532"/>
                  <a:gd name="T69" fmla="*/ 3642 h 10195"/>
                  <a:gd name="T70" fmla="*/ 7541 w 10532"/>
                  <a:gd name="T71" fmla="*/ 3396 h 10195"/>
                  <a:gd name="T72" fmla="*/ 7092 w 10532"/>
                  <a:gd name="T73" fmla="*/ 3481 h 10195"/>
                  <a:gd name="T74" fmla="*/ 5649 w 10532"/>
                  <a:gd name="T75" fmla="*/ 3574 h 10195"/>
                  <a:gd name="T76" fmla="*/ 3994 w 10532"/>
                  <a:gd name="T77" fmla="*/ 3536 h 10195"/>
                  <a:gd name="T78" fmla="*/ 3169 w 10532"/>
                  <a:gd name="T79" fmla="*/ 3435 h 10195"/>
                  <a:gd name="T80" fmla="*/ 2860 w 10532"/>
                  <a:gd name="T81" fmla="*/ 7280 h 10195"/>
                  <a:gd name="T82" fmla="*/ 42 w 10532"/>
                  <a:gd name="T83" fmla="*/ 9015 h 10195"/>
                  <a:gd name="T84" fmla="*/ 0 w 10532"/>
                  <a:gd name="T85" fmla="*/ 9345 h 10195"/>
                  <a:gd name="T86" fmla="*/ 0 w 10532"/>
                  <a:gd name="T87" fmla="*/ 9856 h 10195"/>
                  <a:gd name="T88" fmla="*/ 4 w 10532"/>
                  <a:gd name="T89" fmla="*/ 10018 h 10195"/>
                  <a:gd name="T90" fmla="*/ 212 w 10532"/>
                  <a:gd name="T91" fmla="*/ 10195 h 10195"/>
                  <a:gd name="T92" fmla="*/ 3178 w 10532"/>
                  <a:gd name="T93" fmla="*/ 10195 h 10195"/>
                  <a:gd name="T94" fmla="*/ 5496 w 10532"/>
                  <a:gd name="T95" fmla="*/ 10195 h 10195"/>
                  <a:gd name="T96" fmla="*/ 8200 w 10532"/>
                  <a:gd name="T97" fmla="*/ 10195 h 10195"/>
                  <a:gd name="T98" fmla="*/ 9783 w 10532"/>
                  <a:gd name="T99" fmla="*/ 10195 h 10195"/>
                  <a:gd name="T100" fmla="*/ 10296 w 10532"/>
                  <a:gd name="T101" fmla="*/ 10195 h 10195"/>
                  <a:gd name="T102" fmla="*/ 10503 w 10532"/>
                  <a:gd name="T103" fmla="*/ 10077 h 10195"/>
                  <a:gd name="T104" fmla="*/ 10532 w 10532"/>
                  <a:gd name="T105" fmla="*/ 9653 h 10195"/>
                  <a:gd name="T106" fmla="*/ 10532 w 10532"/>
                  <a:gd name="T107" fmla="*/ 9222 h 10195"/>
                  <a:gd name="T108" fmla="*/ 10494 w 10532"/>
                  <a:gd name="T109" fmla="*/ 9065 h 10195"/>
                  <a:gd name="T110" fmla="*/ 8438 w 10532"/>
                  <a:gd name="T111" fmla="*/ 7610 h 10195"/>
                  <a:gd name="T112" fmla="*/ 6961 w 10532"/>
                  <a:gd name="T113" fmla="*/ 7061 h 10195"/>
                  <a:gd name="T114" fmla="*/ 6821 w 10532"/>
                  <a:gd name="T115" fmla="*/ 7061 h 10195"/>
                  <a:gd name="T116" fmla="*/ 6406 w 10532"/>
                  <a:gd name="T117" fmla="*/ 7233 h 10195"/>
                  <a:gd name="T118" fmla="*/ 5061 w 10532"/>
                  <a:gd name="T119" fmla="*/ 7428 h 10195"/>
                  <a:gd name="T120" fmla="*/ 3813 w 10532"/>
                  <a:gd name="T121" fmla="*/ 7111 h 10195"/>
                  <a:gd name="T122" fmla="*/ 3656 w 10532"/>
                  <a:gd name="T123" fmla="*/ 7061 h 10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32" h="10195">
                    <a:moveTo>
                      <a:pt x="5201" y="0"/>
                    </a:moveTo>
                    <a:lnTo>
                      <a:pt x="5141" y="3"/>
                    </a:lnTo>
                    <a:lnTo>
                      <a:pt x="5077" y="8"/>
                    </a:lnTo>
                    <a:lnTo>
                      <a:pt x="5018" y="12"/>
                    </a:lnTo>
                    <a:lnTo>
                      <a:pt x="4955" y="21"/>
                    </a:lnTo>
                    <a:lnTo>
                      <a:pt x="4896" y="29"/>
                    </a:lnTo>
                    <a:lnTo>
                      <a:pt x="4837" y="42"/>
                    </a:lnTo>
                    <a:lnTo>
                      <a:pt x="4777" y="50"/>
                    </a:lnTo>
                    <a:lnTo>
                      <a:pt x="4718" y="67"/>
                    </a:lnTo>
                    <a:lnTo>
                      <a:pt x="4663" y="80"/>
                    </a:lnTo>
                    <a:lnTo>
                      <a:pt x="4604" y="97"/>
                    </a:lnTo>
                    <a:lnTo>
                      <a:pt x="4549" y="113"/>
                    </a:lnTo>
                    <a:lnTo>
                      <a:pt x="4494" y="135"/>
                    </a:lnTo>
                    <a:lnTo>
                      <a:pt x="4439" y="151"/>
                    </a:lnTo>
                    <a:lnTo>
                      <a:pt x="4384" y="177"/>
                    </a:lnTo>
                    <a:lnTo>
                      <a:pt x="4329" y="198"/>
                    </a:lnTo>
                    <a:lnTo>
                      <a:pt x="4278" y="224"/>
                    </a:lnTo>
                    <a:lnTo>
                      <a:pt x="4227" y="249"/>
                    </a:lnTo>
                    <a:lnTo>
                      <a:pt x="4172" y="274"/>
                    </a:lnTo>
                    <a:lnTo>
                      <a:pt x="4126" y="304"/>
                    </a:lnTo>
                    <a:lnTo>
                      <a:pt x="4075" y="334"/>
                    </a:lnTo>
                    <a:lnTo>
                      <a:pt x="4024" y="363"/>
                    </a:lnTo>
                    <a:lnTo>
                      <a:pt x="3978" y="397"/>
                    </a:lnTo>
                    <a:lnTo>
                      <a:pt x="3931" y="431"/>
                    </a:lnTo>
                    <a:lnTo>
                      <a:pt x="3884" y="465"/>
                    </a:lnTo>
                    <a:lnTo>
                      <a:pt x="3838" y="502"/>
                    </a:lnTo>
                    <a:lnTo>
                      <a:pt x="3791" y="537"/>
                    </a:lnTo>
                    <a:lnTo>
                      <a:pt x="3749" y="575"/>
                    </a:lnTo>
                    <a:lnTo>
                      <a:pt x="3707" y="617"/>
                    </a:lnTo>
                    <a:lnTo>
                      <a:pt x="3664" y="655"/>
                    </a:lnTo>
                    <a:lnTo>
                      <a:pt x="3622" y="697"/>
                    </a:lnTo>
                    <a:lnTo>
                      <a:pt x="3584" y="740"/>
                    </a:lnTo>
                    <a:lnTo>
                      <a:pt x="3503" y="824"/>
                    </a:lnTo>
                    <a:lnTo>
                      <a:pt x="3432" y="918"/>
                    </a:lnTo>
                    <a:lnTo>
                      <a:pt x="3398" y="964"/>
                    </a:lnTo>
                    <a:lnTo>
                      <a:pt x="3364" y="1015"/>
                    </a:lnTo>
                    <a:lnTo>
                      <a:pt x="3330" y="1062"/>
                    </a:lnTo>
                    <a:lnTo>
                      <a:pt x="3300" y="1112"/>
                    </a:lnTo>
                    <a:lnTo>
                      <a:pt x="3267" y="1163"/>
                    </a:lnTo>
                    <a:lnTo>
                      <a:pt x="3237" y="1213"/>
                    </a:lnTo>
                    <a:lnTo>
                      <a:pt x="3211" y="1269"/>
                    </a:lnTo>
                    <a:lnTo>
                      <a:pt x="3182" y="1319"/>
                    </a:lnTo>
                    <a:lnTo>
                      <a:pt x="3156" y="1375"/>
                    </a:lnTo>
                    <a:lnTo>
                      <a:pt x="3131" y="1429"/>
                    </a:lnTo>
                    <a:lnTo>
                      <a:pt x="3110" y="1484"/>
                    </a:lnTo>
                    <a:lnTo>
                      <a:pt x="3084" y="1540"/>
                    </a:lnTo>
                    <a:lnTo>
                      <a:pt x="3063" y="1599"/>
                    </a:lnTo>
                    <a:lnTo>
                      <a:pt x="3046" y="1653"/>
                    </a:lnTo>
                    <a:lnTo>
                      <a:pt x="3025" y="1712"/>
                    </a:lnTo>
                    <a:lnTo>
                      <a:pt x="3008" y="1772"/>
                    </a:lnTo>
                    <a:lnTo>
                      <a:pt x="2992" y="1832"/>
                    </a:lnTo>
                    <a:lnTo>
                      <a:pt x="2979" y="1891"/>
                    </a:lnTo>
                    <a:lnTo>
                      <a:pt x="2972" y="1924"/>
                    </a:lnTo>
                    <a:lnTo>
                      <a:pt x="2983" y="1929"/>
                    </a:lnTo>
                    <a:lnTo>
                      <a:pt x="3004" y="1933"/>
                    </a:lnTo>
                    <a:lnTo>
                      <a:pt x="3029" y="1941"/>
                    </a:lnTo>
                    <a:lnTo>
                      <a:pt x="3055" y="1950"/>
                    </a:lnTo>
                    <a:lnTo>
                      <a:pt x="3081" y="1954"/>
                    </a:lnTo>
                    <a:lnTo>
                      <a:pt x="3105" y="1962"/>
                    </a:lnTo>
                    <a:lnTo>
                      <a:pt x="3135" y="1966"/>
                    </a:lnTo>
                    <a:lnTo>
                      <a:pt x="3169" y="1971"/>
                    </a:lnTo>
                    <a:lnTo>
                      <a:pt x="3199" y="1980"/>
                    </a:lnTo>
                    <a:lnTo>
                      <a:pt x="3232" y="1983"/>
                    </a:lnTo>
                    <a:lnTo>
                      <a:pt x="3267" y="1992"/>
                    </a:lnTo>
                    <a:lnTo>
                      <a:pt x="3300" y="1996"/>
                    </a:lnTo>
                    <a:lnTo>
                      <a:pt x="3335" y="2001"/>
                    </a:lnTo>
                    <a:lnTo>
                      <a:pt x="3373" y="2009"/>
                    </a:lnTo>
                    <a:lnTo>
                      <a:pt x="3410" y="2013"/>
                    </a:lnTo>
                    <a:lnTo>
                      <a:pt x="3448" y="2018"/>
                    </a:lnTo>
                    <a:lnTo>
                      <a:pt x="3533" y="2026"/>
                    </a:lnTo>
                    <a:lnTo>
                      <a:pt x="3618" y="2039"/>
                    </a:lnTo>
                    <a:lnTo>
                      <a:pt x="3707" y="2047"/>
                    </a:lnTo>
                    <a:lnTo>
                      <a:pt x="3799" y="2056"/>
                    </a:lnTo>
                    <a:lnTo>
                      <a:pt x="3897" y="2063"/>
                    </a:lnTo>
                    <a:lnTo>
                      <a:pt x="3994" y="2072"/>
                    </a:lnTo>
                    <a:lnTo>
                      <a:pt x="4100" y="2077"/>
                    </a:lnTo>
                    <a:lnTo>
                      <a:pt x="4206" y="2085"/>
                    </a:lnTo>
                    <a:lnTo>
                      <a:pt x="4316" y="2089"/>
                    </a:lnTo>
                    <a:lnTo>
                      <a:pt x="4426" y="2098"/>
                    </a:lnTo>
                    <a:lnTo>
                      <a:pt x="4540" y="2102"/>
                    </a:lnTo>
                    <a:lnTo>
                      <a:pt x="4658" y="2106"/>
                    </a:lnTo>
                    <a:lnTo>
                      <a:pt x="4777" y="2106"/>
                    </a:lnTo>
                    <a:lnTo>
                      <a:pt x="4896" y="2110"/>
                    </a:lnTo>
                    <a:lnTo>
                      <a:pt x="5023" y="2110"/>
                    </a:lnTo>
                    <a:lnTo>
                      <a:pt x="5145" y="2115"/>
                    </a:lnTo>
                    <a:lnTo>
                      <a:pt x="5272" y="2115"/>
                    </a:lnTo>
                    <a:lnTo>
                      <a:pt x="5399" y="2115"/>
                    </a:lnTo>
                    <a:lnTo>
                      <a:pt x="5522" y="2110"/>
                    </a:lnTo>
                    <a:lnTo>
                      <a:pt x="5649" y="2110"/>
                    </a:lnTo>
                    <a:lnTo>
                      <a:pt x="5768" y="2106"/>
                    </a:lnTo>
                    <a:lnTo>
                      <a:pt x="5886" y="2106"/>
                    </a:lnTo>
                    <a:lnTo>
                      <a:pt x="6004" y="2102"/>
                    </a:lnTo>
                    <a:lnTo>
                      <a:pt x="6119" y="2098"/>
                    </a:lnTo>
                    <a:lnTo>
                      <a:pt x="6229" y="2089"/>
                    </a:lnTo>
                    <a:lnTo>
                      <a:pt x="6339" y="2085"/>
                    </a:lnTo>
                    <a:lnTo>
                      <a:pt x="6444" y="2077"/>
                    </a:lnTo>
                    <a:lnTo>
                      <a:pt x="6546" y="2072"/>
                    </a:lnTo>
                    <a:lnTo>
                      <a:pt x="6648" y="2063"/>
                    </a:lnTo>
                    <a:lnTo>
                      <a:pt x="6745" y="2056"/>
                    </a:lnTo>
                    <a:lnTo>
                      <a:pt x="6838" y="2047"/>
                    </a:lnTo>
                    <a:lnTo>
                      <a:pt x="6927" y="2039"/>
                    </a:lnTo>
                    <a:lnTo>
                      <a:pt x="7011" y="2026"/>
                    </a:lnTo>
                    <a:lnTo>
                      <a:pt x="7092" y="2018"/>
                    </a:lnTo>
                    <a:lnTo>
                      <a:pt x="7134" y="2013"/>
                    </a:lnTo>
                    <a:lnTo>
                      <a:pt x="7172" y="2009"/>
                    </a:lnTo>
                    <a:lnTo>
                      <a:pt x="7206" y="2001"/>
                    </a:lnTo>
                    <a:lnTo>
                      <a:pt x="7244" y="1996"/>
                    </a:lnTo>
                    <a:lnTo>
                      <a:pt x="7278" y="1992"/>
                    </a:lnTo>
                    <a:lnTo>
                      <a:pt x="7312" y="1983"/>
                    </a:lnTo>
                    <a:lnTo>
                      <a:pt x="7346" y="1980"/>
                    </a:lnTo>
                    <a:lnTo>
                      <a:pt x="7376" y="1971"/>
                    </a:lnTo>
                    <a:lnTo>
                      <a:pt x="7405" y="1966"/>
                    </a:lnTo>
                    <a:lnTo>
                      <a:pt x="7435" y="1962"/>
                    </a:lnTo>
                    <a:lnTo>
                      <a:pt x="7465" y="1954"/>
                    </a:lnTo>
                    <a:lnTo>
                      <a:pt x="7489" y="1950"/>
                    </a:lnTo>
                    <a:lnTo>
                      <a:pt x="7515" y="1941"/>
                    </a:lnTo>
                    <a:lnTo>
                      <a:pt x="7541" y="1933"/>
                    </a:lnTo>
                    <a:lnTo>
                      <a:pt x="7556" y="1930"/>
                    </a:lnTo>
                    <a:lnTo>
                      <a:pt x="7545" y="1891"/>
                    </a:lnTo>
                    <a:lnTo>
                      <a:pt x="7532" y="1832"/>
                    </a:lnTo>
                    <a:lnTo>
                      <a:pt x="7515" y="1772"/>
                    </a:lnTo>
                    <a:lnTo>
                      <a:pt x="7498" y="1712"/>
                    </a:lnTo>
                    <a:lnTo>
                      <a:pt x="7477" y="1653"/>
                    </a:lnTo>
                    <a:lnTo>
                      <a:pt x="7456" y="1599"/>
                    </a:lnTo>
                    <a:lnTo>
                      <a:pt x="7435" y="1540"/>
                    </a:lnTo>
                    <a:lnTo>
                      <a:pt x="7409" y="1484"/>
                    </a:lnTo>
                    <a:lnTo>
                      <a:pt x="7388" y="1429"/>
                    </a:lnTo>
                    <a:lnTo>
                      <a:pt x="7362" y="1375"/>
                    </a:lnTo>
                    <a:lnTo>
                      <a:pt x="7333" y="1319"/>
                    </a:lnTo>
                    <a:lnTo>
                      <a:pt x="7308" y="1269"/>
                    </a:lnTo>
                    <a:lnTo>
                      <a:pt x="7278" y="1213"/>
                    </a:lnTo>
                    <a:lnTo>
                      <a:pt x="7249" y="1163"/>
                    </a:lnTo>
                    <a:lnTo>
                      <a:pt x="7214" y="1112"/>
                    </a:lnTo>
                    <a:lnTo>
                      <a:pt x="7181" y="1062"/>
                    </a:lnTo>
                    <a:lnTo>
                      <a:pt x="7147" y="1015"/>
                    </a:lnTo>
                    <a:lnTo>
                      <a:pt x="7113" y="964"/>
                    </a:lnTo>
                    <a:lnTo>
                      <a:pt x="7079" y="918"/>
                    </a:lnTo>
                    <a:lnTo>
                      <a:pt x="7004" y="824"/>
                    </a:lnTo>
                    <a:lnTo>
                      <a:pt x="6927" y="740"/>
                    </a:lnTo>
                    <a:lnTo>
                      <a:pt x="6884" y="697"/>
                    </a:lnTo>
                    <a:lnTo>
                      <a:pt x="6842" y="655"/>
                    </a:lnTo>
                    <a:lnTo>
                      <a:pt x="6800" y="613"/>
                    </a:lnTo>
                    <a:lnTo>
                      <a:pt x="6757" y="575"/>
                    </a:lnTo>
                    <a:lnTo>
                      <a:pt x="6711" y="537"/>
                    </a:lnTo>
                    <a:lnTo>
                      <a:pt x="6669" y="502"/>
                    </a:lnTo>
                    <a:lnTo>
                      <a:pt x="6623" y="465"/>
                    </a:lnTo>
                    <a:lnTo>
                      <a:pt x="6576" y="431"/>
                    </a:lnTo>
                    <a:lnTo>
                      <a:pt x="6529" y="397"/>
                    </a:lnTo>
                    <a:lnTo>
                      <a:pt x="6479" y="363"/>
                    </a:lnTo>
                    <a:lnTo>
                      <a:pt x="6432" y="334"/>
                    </a:lnTo>
                    <a:lnTo>
                      <a:pt x="6381" y="304"/>
                    </a:lnTo>
                    <a:lnTo>
                      <a:pt x="6331" y="274"/>
                    </a:lnTo>
                    <a:lnTo>
                      <a:pt x="6279" y="249"/>
                    </a:lnTo>
                    <a:lnTo>
                      <a:pt x="6229" y="224"/>
                    </a:lnTo>
                    <a:lnTo>
                      <a:pt x="6174" y="198"/>
                    </a:lnTo>
                    <a:lnTo>
                      <a:pt x="6123" y="177"/>
                    </a:lnTo>
                    <a:lnTo>
                      <a:pt x="6068" y="151"/>
                    </a:lnTo>
                    <a:lnTo>
                      <a:pt x="6013" y="130"/>
                    </a:lnTo>
                    <a:lnTo>
                      <a:pt x="5958" y="113"/>
                    </a:lnTo>
                    <a:lnTo>
                      <a:pt x="5903" y="97"/>
                    </a:lnTo>
                    <a:lnTo>
                      <a:pt x="5848" y="80"/>
                    </a:lnTo>
                    <a:lnTo>
                      <a:pt x="5793" y="63"/>
                    </a:lnTo>
                    <a:lnTo>
                      <a:pt x="5734" y="50"/>
                    </a:lnTo>
                    <a:lnTo>
                      <a:pt x="5679" y="38"/>
                    </a:lnTo>
                    <a:lnTo>
                      <a:pt x="5620" y="29"/>
                    </a:lnTo>
                    <a:lnTo>
                      <a:pt x="5560" y="21"/>
                    </a:lnTo>
                    <a:lnTo>
                      <a:pt x="5501" y="12"/>
                    </a:lnTo>
                    <a:lnTo>
                      <a:pt x="5442" y="8"/>
                    </a:lnTo>
                    <a:lnTo>
                      <a:pt x="5383" y="3"/>
                    </a:lnTo>
                    <a:lnTo>
                      <a:pt x="5323" y="0"/>
                    </a:lnTo>
                    <a:lnTo>
                      <a:pt x="5264" y="0"/>
                    </a:lnTo>
                    <a:lnTo>
                      <a:pt x="5201" y="0"/>
                    </a:lnTo>
                    <a:close/>
                    <a:moveTo>
                      <a:pt x="6995" y="2322"/>
                    </a:moveTo>
                    <a:lnTo>
                      <a:pt x="6922" y="2369"/>
                    </a:lnTo>
                    <a:lnTo>
                      <a:pt x="6851" y="2411"/>
                    </a:lnTo>
                    <a:lnTo>
                      <a:pt x="6779" y="2449"/>
                    </a:lnTo>
                    <a:lnTo>
                      <a:pt x="6707" y="2487"/>
                    </a:lnTo>
                    <a:lnTo>
                      <a:pt x="6635" y="2525"/>
                    </a:lnTo>
                    <a:lnTo>
                      <a:pt x="6559" y="2559"/>
                    </a:lnTo>
                    <a:lnTo>
                      <a:pt x="6482" y="2588"/>
                    </a:lnTo>
                    <a:lnTo>
                      <a:pt x="6406" y="2618"/>
                    </a:lnTo>
                    <a:lnTo>
                      <a:pt x="6326" y="2644"/>
                    </a:lnTo>
                    <a:lnTo>
                      <a:pt x="6249" y="2668"/>
                    </a:lnTo>
                    <a:lnTo>
                      <a:pt x="6169" y="2690"/>
                    </a:lnTo>
                    <a:lnTo>
                      <a:pt x="6089" y="2711"/>
                    </a:lnTo>
                    <a:lnTo>
                      <a:pt x="6009" y="2728"/>
                    </a:lnTo>
                    <a:lnTo>
                      <a:pt x="5924" y="2741"/>
                    </a:lnTo>
                    <a:lnTo>
                      <a:pt x="5844" y="2753"/>
                    </a:lnTo>
                    <a:lnTo>
                      <a:pt x="5764" y="2762"/>
                    </a:lnTo>
                    <a:lnTo>
                      <a:pt x="5771" y="2792"/>
                    </a:lnTo>
                    <a:lnTo>
                      <a:pt x="5788" y="2821"/>
                    </a:lnTo>
                    <a:lnTo>
                      <a:pt x="5801" y="2851"/>
                    </a:lnTo>
                    <a:lnTo>
                      <a:pt x="5818" y="2880"/>
                    </a:lnTo>
                    <a:lnTo>
                      <a:pt x="5835" y="2910"/>
                    </a:lnTo>
                    <a:lnTo>
                      <a:pt x="5856" y="2936"/>
                    </a:lnTo>
                    <a:lnTo>
                      <a:pt x="5873" y="2960"/>
                    </a:lnTo>
                    <a:lnTo>
                      <a:pt x="5894" y="2982"/>
                    </a:lnTo>
                    <a:lnTo>
                      <a:pt x="5915" y="3007"/>
                    </a:lnTo>
                    <a:lnTo>
                      <a:pt x="5941" y="3028"/>
                    </a:lnTo>
                    <a:lnTo>
                      <a:pt x="5966" y="3049"/>
                    </a:lnTo>
                    <a:lnTo>
                      <a:pt x="5988" y="3066"/>
                    </a:lnTo>
                    <a:lnTo>
                      <a:pt x="6018" y="3087"/>
                    </a:lnTo>
                    <a:lnTo>
                      <a:pt x="6042" y="3104"/>
                    </a:lnTo>
                    <a:lnTo>
                      <a:pt x="6068" y="3117"/>
                    </a:lnTo>
                    <a:lnTo>
                      <a:pt x="6098" y="3134"/>
                    </a:lnTo>
                    <a:lnTo>
                      <a:pt x="6127" y="3147"/>
                    </a:lnTo>
                    <a:lnTo>
                      <a:pt x="6157" y="3155"/>
                    </a:lnTo>
                    <a:lnTo>
                      <a:pt x="6187" y="3168"/>
                    </a:lnTo>
                    <a:lnTo>
                      <a:pt x="6216" y="3176"/>
                    </a:lnTo>
                    <a:lnTo>
                      <a:pt x="6246" y="3181"/>
                    </a:lnTo>
                    <a:lnTo>
                      <a:pt x="6275" y="3189"/>
                    </a:lnTo>
                    <a:lnTo>
                      <a:pt x="6309" y="3193"/>
                    </a:lnTo>
                    <a:lnTo>
                      <a:pt x="6339" y="3193"/>
                    </a:lnTo>
                    <a:lnTo>
                      <a:pt x="6373" y="3193"/>
                    </a:lnTo>
                    <a:lnTo>
                      <a:pt x="6402" y="3193"/>
                    </a:lnTo>
                    <a:lnTo>
                      <a:pt x="6436" y="3193"/>
                    </a:lnTo>
                    <a:lnTo>
                      <a:pt x="6470" y="3189"/>
                    </a:lnTo>
                    <a:lnTo>
                      <a:pt x="6500" y="3185"/>
                    </a:lnTo>
                    <a:lnTo>
                      <a:pt x="6533" y="3176"/>
                    </a:lnTo>
                    <a:lnTo>
                      <a:pt x="6563" y="3168"/>
                    </a:lnTo>
                    <a:lnTo>
                      <a:pt x="6597" y="3160"/>
                    </a:lnTo>
                    <a:lnTo>
                      <a:pt x="6627" y="3147"/>
                    </a:lnTo>
                    <a:lnTo>
                      <a:pt x="6660" y="3130"/>
                    </a:lnTo>
                    <a:lnTo>
                      <a:pt x="6690" y="3117"/>
                    </a:lnTo>
                    <a:lnTo>
                      <a:pt x="6715" y="3101"/>
                    </a:lnTo>
                    <a:lnTo>
                      <a:pt x="6745" y="3084"/>
                    </a:lnTo>
                    <a:lnTo>
                      <a:pt x="6771" y="3066"/>
                    </a:lnTo>
                    <a:lnTo>
                      <a:pt x="6795" y="3045"/>
                    </a:lnTo>
                    <a:lnTo>
                      <a:pt x="6821" y="3024"/>
                    </a:lnTo>
                    <a:lnTo>
                      <a:pt x="6842" y="3003"/>
                    </a:lnTo>
                    <a:lnTo>
                      <a:pt x="6863" y="2978"/>
                    </a:lnTo>
                    <a:lnTo>
                      <a:pt x="6884" y="2957"/>
                    </a:lnTo>
                    <a:lnTo>
                      <a:pt x="6901" y="2931"/>
                    </a:lnTo>
                    <a:lnTo>
                      <a:pt x="6922" y="2906"/>
                    </a:lnTo>
                    <a:lnTo>
                      <a:pt x="6940" y="2876"/>
                    </a:lnTo>
                    <a:lnTo>
                      <a:pt x="6952" y="2851"/>
                    </a:lnTo>
                    <a:lnTo>
                      <a:pt x="6969" y="2821"/>
                    </a:lnTo>
                    <a:lnTo>
                      <a:pt x="6982" y="2792"/>
                    </a:lnTo>
                    <a:lnTo>
                      <a:pt x="6990" y="2762"/>
                    </a:lnTo>
                    <a:lnTo>
                      <a:pt x="7004" y="2732"/>
                    </a:lnTo>
                    <a:lnTo>
                      <a:pt x="7011" y="2703"/>
                    </a:lnTo>
                    <a:lnTo>
                      <a:pt x="7016" y="2673"/>
                    </a:lnTo>
                    <a:lnTo>
                      <a:pt x="7025" y="2644"/>
                    </a:lnTo>
                    <a:lnTo>
                      <a:pt x="7028" y="2609"/>
                    </a:lnTo>
                    <a:lnTo>
                      <a:pt x="7028" y="2580"/>
                    </a:lnTo>
                    <a:lnTo>
                      <a:pt x="7033" y="2546"/>
                    </a:lnTo>
                    <a:lnTo>
                      <a:pt x="7028" y="2517"/>
                    </a:lnTo>
                    <a:lnTo>
                      <a:pt x="7028" y="2482"/>
                    </a:lnTo>
                    <a:lnTo>
                      <a:pt x="7025" y="2449"/>
                    </a:lnTo>
                    <a:lnTo>
                      <a:pt x="7020" y="2419"/>
                    </a:lnTo>
                    <a:lnTo>
                      <a:pt x="7011" y="2385"/>
                    </a:lnTo>
                    <a:lnTo>
                      <a:pt x="7004" y="2355"/>
                    </a:lnTo>
                    <a:lnTo>
                      <a:pt x="6995" y="2322"/>
                    </a:lnTo>
                    <a:close/>
                    <a:moveTo>
                      <a:pt x="3495" y="2347"/>
                    </a:moveTo>
                    <a:lnTo>
                      <a:pt x="3482" y="2377"/>
                    </a:lnTo>
                    <a:lnTo>
                      <a:pt x="3474" y="2411"/>
                    </a:lnTo>
                    <a:lnTo>
                      <a:pt x="3465" y="2440"/>
                    </a:lnTo>
                    <a:lnTo>
                      <a:pt x="3462" y="2474"/>
                    </a:lnTo>
                    <a:lnTo>
                      <a:pt x="3457" y="2508"/>
                    </a:lnTo>
                    <a:lnTo>
                      <a:pt x="3457" y="2538"/>
                    </a:lnTo>
                    <a:lnTo>
                      <a:pt x="3457" y="2571"/>
                    </a:lnTo>
                    <a:lnTo>
                      <a:pt x="3457" y="2601"/>
                    </a:lnTo>
                    <a:lnTo>
                      <a:pt x="3462" y="2635"/>
                    </a:lnTo>
                    <a:lnTo>
                      <a:pt x="3465" y="2665"/>
                    </a:lnTo>
                    <a:lnTo>
                      <a:pt x="3470" y="2694"/>
                    </a:lnTo>
                    <a:lnTo>
                      <a:pt x="3478" y="2728"/>
                    </a:lnTo>
                    <a:lnTo>
                      <a:pt x="3486" y="2758"/>
                    </a:lnTo>
                    <a:lnTo>
                      <a:pt x="3500" y="2788"/>
                    </a:lnTo>
                    <a:lnTo>
                      <a:pt x="3507" y="2817"/>
                    </a:lnTo>
                    <a:lnTo>
                      <a:pt x="3521" y="2842"/>
                    </a:lnTo>
                    <a:lnTo>
                      <a:pt x="3537" y="2872"/>
                    </a:lnTo>
                    <a:lnTo>
                      <a:pt x="3550" y="2897"/>
                    </a:lnTo>
                    <a:lnTo>
                      <a:pt x="3567" y="2927"/>
                    </a:lnTo>
                    <a:lnTo>
                      <a:pt x="3588" y="2952"/>
                    </a:lnTo>
                    <a:lnTo>
                      <a:pt x="3605" y="2978"/>
                    </a:lnTo>
                    <a:lnTo>
                      <a:pt x="3627" y="2999"/>
                    </a:lnTo>
                    <a:lnTo>
                      <a:pt x="3648" y="3024"/>
                    </a:lnTo>
                    <a:lnTo>
                      <a:pt x="3672" y="3045"/>
                    </a:lnTo>
                    <a:lnTo>
                      <a:pt x="3698" y="3066"/>
                    </a:lnTo>
                    <a:lnTo>
                      <a:pt x="3724" y="3084"/>
                    </a:lnTo>
                    <a:lnTo>
                      <a:pt x="3749" y="3104"/>
                    </a:lnTo>
                    <a:lnTo>
                      <a:pt x="3775" y="3122"/>
                    </a:lnTo>
                    <a:lnTo>
                      <a:pt x="3804" y="3139"/>
                    </a:lnTo>
                    <a:lnTo>
                      <a:pt x="3834" y="3151"/>
                    </a:lnTo>
                    <a:lnTo>
                      <a:pt x="3863" y="3164"/>
                    </a:lnTo>
                    <a:lnTo>
                      <a:pt x="3897" y="3176"/>
                    </a:lnTo>
                    <a:lnTo>
                      <a:pt x="3926" y="3185"/>
                    </a:lnTo>
                    <a:lnTo>
                      <a:pt x="3961" y="3193"/>
                    </a:lnTo>
                    <a:lnTo>
                      <a:pt x="3994" y="3202"/>
                    </a:lnTo>
                    <a:lnTo>
                      <a:pt x="4024" y="3206"/>
                    </a:lnTo>
                    <a:lnTo>
                      <a:pt x="4058" y="3210"/>
                    </a:lnTo>
                    <a:lnTo>
                      <a:pt x="4088" y="3214"/>
                    </a:lnTo>
                    <a:lnTo>
                      <a:pt x="4121" y="3214"/>
                    </a:lnTo>
                    <a:lnTo>
                      <a:pt x="4151" y="3210"/>
                    </a:lnTo>
                    <a:lnTo>
                      <a:pt x="4185" y="3210"/>
                    </a:lnTo>
                    <a:lnTo>
                      <a:pt x="4215" y="3206"/>
                    </a:lnTo>
                    <a:lnTo>
                      <a:pt x="4248" y="3198"/>
                    </a:lnTo>
                    <a:lnTo>
                      <a:pt x="4278" y="3189"/>
                    </a:lnTo>
                    <a:lnTo>
                      <a:pt x="4307" y="3181"/>
                    </a:lnTo>
                    <a:lnTo>
                      <a:pt x="4337" y="3172"/>
                    </a:lnTo>
                    <a:lnTo>
                      <a:pt x="4367" y="3160"/>
                    </a:lnTo>
                    <a:lnTo>
                      <a:pt x="4396" y="3147"/>
                    </a:lnTo>
                    <a:lnTo>
                      <a:pt x="4422" y="3134"/>
                    </a:lnTo>
                    <a:lnTo>
                      <a:pt x="4451" y="3117"/>
                    </a:lnTo>
                    <a:lnTo>
                      <a:pt x="4477" y="3101"/>
                    </a:lnTo>
                    <a:lnTo>
                      <a:pt x="4502" y="3084"/>
                    </a:lnTo>
                    <a:lnTo>
                      <a:pt x="4528" y="3063"/>
                    </a:lnTo>
                    <a:lnTo>
                      <a:pt x="4553" y="3042"/>
                    </a:lnTo>
                    <a:lnTo>
                      <a:pt x="4574" y="3020"/>
                    </a:lnTo>
                    <a:lnTo>
                      <a:pt x="4595" y="2999"/>
                    </a:lnTo>
                    <a:lnTo>
                      <a:pt x="4616" y="2974"/>
                    </a:lnTo>
                    <a:lnTo>
                      <a:pt x="4637" y="2948"/>
                    </a:lnTo>
                    <a:lnTo>
                      <a:pt x="4655" y="2922"/>
                    </a:lnTo>
                    <a:lnTo>
                      <a:pt x="4672" y="2893"/>
                    </a:lnTo>
                    <a:lnTo>
                      <a:pt x="4688" y="2868"/>
                    </a:lnTo>
                    <a:lnTo>
                      <a:pt x="4701" y="2838"/>
                    </a:lnTo>
                    <a:lnTo>
                      <a:pt x="4714" y="2804"/>
                    </a:lnTo>
                    <a:lnTo>
                      <a:pt x="4726" y="2774"/>
                    </a:lnTo>
                    <a:lnTo>
                      <a:pt x="4646" y="2766"/>
                    </a:lnTo>
                    <a:lnTo>
                      <a:pt x="4561" y="2753"/>
                    </a:lnTo>
                    <a:lnTo>
                      <a:pt x="4481" y="2741"/>
                    </a:lnTo>
                    <a:lnTo>
                      <a:pt x="4401" y="2724"/>
                    </a:lnTo>
                    <a:lnTo>
                      <a:pt x="4321" y="2707"/>
                    </a:lnTo>
                    <a:lnTo>
                      <a:pt x="4240" y="2686"/>
                    </a:lnTo>
                    <a:lnTo>
                      <a:pt x="4164" y="2665"/>
                    </a:lnTo>
                    <a:lnTo>
                      <a:pt x="4083" y="2635"/>
                    </a:lnTo>
                    <a:lnTo>
                      <a:pt x="4007" y="2609"/>
                    </a:lnTo>
                    <a:lnTo>
                      <a:pt x="3931" y="2580"/>
                    </a:lnTo>
                    <a:lnTo>
                      <a:pt x="3855" y="2546"/>
                    </a:lnTo>
                    <a:lnTo>
                      <a:pt x="3778" y="2508"/>
                    </a:lnTo>
                    <a:lnTo>
                      <a:pt x="3707" y="2470"/>
                    </a:lnTo>
                    <a:lnTo>
                      <a:pt x="3634" y="2432"/>
                    </a:lnTo>
                    <a:lnTo>
                      <a:pt x="3563" y="2390"/>
                    </a:lnTo>
                    <a:lnTo>
                      <a:pt x="3495" y="2347"/>
                    </a:lnTo>
                    <a:close/>
                    <a:moveTo>
                      <a:pt x="2925" y="3374"/>
                    </a:moveTo>
                    <a:lnTo>
                      <a:pt x="2911" y="3388"/>
                    </a:lnTo>
                    <a:lnTo>
                      <a:pt x="2895" y="3405"/>
                    </a:lnTo>
                    <a:lnTo>
                      <a:pt x="2877" y="3426"/>
                    </a:lnTo>
                    <a:lnTo>
                      <a:pt x="2860" y="3452"/>
                    </a:lnTo>
                    <a:lnTo>
                      <a:pt x="2848" y="3477"/>
                    </a:lnTo>
                    <a:lnTo>
                      <a:pt x="2835" y="3502"/>
                    </a:lnTo>
                    <a:lnTo>
                      <a:pt x="2827" y="3528"/>
                    </a:lnTo>
                    <a:lnTo>
                      <a:pt x="2818" y="3557"/>
                    </a:lnTo>
                    <a:lnTo>
                      <a:pt x="2810" y="3583"/>
                    </a:lnTo>
                    <a:lnTo>
                      <a:pt x="2805" y="3612"/>
                    </a:lnTo>
                    <a:lnTo>
                      <a:pt x="2801" y="3642"/>
                    </a:lnTo>
                    <a:lnTo>
                      <a:pt x="2801" y="3671"/>
                    </a:lnTo>
                    <a:lnTo>
                      <a:pt x="2801" y="3706"/>
                    </a:lnTo>
                    <a:lnTo>
                      <a:pt x="2801" y="3752"/>
                    </a:lnTo>
                    <a:lnTo>
                      <a:pt x="2805" y="3798"/>
                    </a:lnTo>
                    <a:lnTo>
                      <a:pt x="2813" y="3841"/>
                    </a:lnTo>
                    <a:lnTo>
                      <a:pt x="2827" y="3883"/>
                    </a:lnTo>
                    <a:lnTo>
                      <a:pt x="2843" y="3921"/>
                    </a:lnTo>
                    <a:lnTo>
                      <a:pt x="2860" y="3955"/>
                    </a:lnTo>
                    <a:lnTo>
                      <a:pt x="2881" y="3989"/>
                    </a:lnTo>
                    <a:lnTo>
                      <a:pt x="2907" y="4019"/>
                    </a:lnTo>
                    <a:lnTo>
                      <a:pt x="2932" y="4043"/>
                    </a:lnTo>
                    <a:lnTo>
                      <a:pt x="2962" y="4069"/>
                    </a:lnTo>
                    <a:lnTo>
                      <a:pt x="2992" y="4086"/>
                    </a:lnTo>
                    <a:lnTo>
                      <a:pt x="3025" y="4103"/>
                    </a:lnTo>
                    <a:lnTo>
                      <a:pt x="3059" y="4116"/>
                    </a:lnTo>
                    <a:lnTo>
                      <a:pt x="3097" y="4125"/>
                    </a:lnTo>
                    <a:lnTo>
                      <a:pt x="3135" y="4133"/>
                    </a:lnTo>
                    <a:lnTo>
                      <a:pt x="3173" y="4133"/>
                    </a:lnTo>
                    <a:lnTo>
                      <a:pt x="3178" y="4187"/>
                    </a:lnTo>
                    <a:lnTo>
                      <a:pt x="3186" y="4238"/>
                    </a:lnTo>
                    <a:lnTo>
                      <a:pt x="3194" y="4290"/>
                    </a:lnTo>
                    <a:lnTo>
                      <a:pt x="3203" y="4344"/>
                    </a:lnTo>
                    <a:lnTo>
                      <a:pt x="3211" y="4395"/>
                    </a:lnTo>
                    <a:lnTo>
                      <a:pt x="3224" y="4450"/>
                    </a:lnTo>
                    <a:lnTo>
                      <a:pt x="3237" y="4500"/>
                    </a:lnTo>
                    <a:lnTo>
                      <a:pt x="3250" y="4551"/>
                    </a:lnTo>
                    <a:lnTo>
                      <a:pt x="3267" y="4606"/>
                    </a:lnTo>
                    <a:lnTo>
                      <a:pt x="3279" y="4657"/>
                    </a:lnTo>
                    <a:lnTo>
                      <a:pt x="3313" y="4759"/>
                    </a:lnTo>
                    <a:lnTo>
                      <a:pt x="3351" y="4860"/>
                    </a:lnTo>
                    <a:lnTo>
                      <a:pt x="3394" y="4962"/>
                    </a:lnTo>
                    <a:lnTo>
                      <a:pt x="3440" y="5059"/>
                    </a:lnTo>
                    <a:lnTo>
                      <a:pt x="3491" y="5156"/>
                    </a:lnTo>
                    <a:lnTo>
                      <a:pt x="3542" y="5249"/>
                    </a:lnTo>
                    <a:lnTo>
                      <a:pt x="3601" y="5343"/>
                    </a:lnTo>
                    <a:lnTo>
                      <a:pt x="3660" y="5432"/>
                    </a:lnTo>
                    <a:lnTo>
                      <a:pt x="3724" y="5516"/>
                    </a:lnTo>
                    <a:lnTo>
                      <a:pt x="3787" y="5601"/>
                    </a:lnTo>
                    <a:lnTo>
                      <a:pt x="3859" y="5681"/>
                    </a:lnTo>
                    <a:lnTo>
                      <a:pt x="3931" y="5761"/>
                    </a:lnTo>
                    <a:lnTo>
                      <a:pt x="4003" y="5833"/>
                    </a:lnTo>
                    <a:lnTo>
                      <a:pt x="4079" y="5905"/>
                    </a:lnTo>
                    <a:lnTo>
                      <a:pt x="4159" y="5969"/>
                    </a:lnTo>
                    <a:lnTo>
                      <a:pt x="4202" y="6002"/>
                    </a:lnTo>
                    <a:lnTo>
                      <a:pt x="4240" y="6032"/>
                    </a:lnTo>
                    <a:lnTo>
                      <a:pt x="4282" y="6061"/>
                    </a:lnTo>
                    <a:lnTo>
                      <a:pt x="4324" y="6091"/>
                    </a:lnTo>
                    <a:lnTo>
                      <a:pt x="4367" y="6117"/>
                    </a:lnTo>
                    <a:lnTo>
                      <a:pt x="4413" y="6142"/>
                    </a:lnTo>
                    <a:lnTo>
                      <a:pt x="4456" y="6167"/>
                    </a:lnTo>
                    <a:lnTo>
                      <a:pt x="4502" y="6193"/>
                    </a:lnTo>
                    <a:lnTo>
                      <a:pt x="4545" y="6214"/>
                    </a:lnTo>
                    <a:lnTo>
                      <a:pt x="4591" y="6235"/>
                    </a:lnTo>
                    <a:lnTo>
                      <a:pt x="4637" y="6256"/>
                    </a:lnTo>
                    <a:lnTo>
                      <a:pt x="4684" y="6273"/>
                    </a:lnTo>
                    <a:lnTo>
                      <a:pt x="4731" y="6291"/>
                    </a:lnTo>
                    <a:lnTo>
                      <a:pt x="4777" y="6307"/>
                    </a:lnTo>
                    <a:lnTo>
                      <a:pt x="4824" y="6324"/>
                    </a:lnTo>
                    <a:lnTo>
                      <a:pt x="4870" y="6336"/>
                    </a:lnTo>
                    <a:lnTo>
                      <a:pt x="4917" y="6345"/>
                    </a:lnTo>
                    <a:lnTo>
                      <a:pt x="4968" y="6358"/>
                    </a:lnTo>
                    <a:lnTo>
                      <a:pt x="5014" y="6366"/>
                    </a:lnTo>
                    <a:lnTo>
                      <a:pt x="5065" y="6374"/>
                    </a:lnTo>
                    <a:lnTo>
                      <a:pt x="5116" y="6379"/>
                    </a:lnTo>
                    <a:lnTo>
                      <a:pt x="5162" y="6383"/>
                    </a:lnTo>
                    <a:lnTo>
                      <a:pt x="5213" y="6383"/>
                    </a:lnTo>
                    <a:lnTo>
                      <a:pt x="5264" y="6388"/>
                    </a:lnTo>
                    <a:lnTo>
                      <a:pt x="5315" y="6388"/>
                    </a:lnTo>
                    <a:lnTo>
                      <a:pt x="5366" y="6383"/>
                    </a:lnTo>
                    <a:lnTo>
                      <a:pt x="5412" y="6379"/>
                    </a:lnTo>
                    <a:lnTo>
                      <a:pt x="5463" y="6374"/>
                    </a:lnTo>
                    <a:lnTo>
                      <a:pt x="5514" y="6366"/>
                    </a:lnTo>
                    <a:lnTo>
                      <a:pt x="5560" y="6358"/>
                    </a:lnTo>
                    <a:lnTo>
                      <a:pt x="5611" y="6350"/>
                    </a:lnTo>
                    <a:lnTo>
                      <a:pt x="5658" y="6336"/>
                    </a:lnTo>
                    <a:lnTo>
                      <a:pt x="5704" y="6324"/>
                    </a:lnTo>
                    <a:lnTo>
                      <a:pt x="5750" y="6307"/>
                    </a:lnTo>
                    <a:lnTo>
                      <a:pt x="5797" y="6294"/>
                    </a:lnTo>
                    <a:lnTo>
                      <a:pt x="5844" y="6273"/>
                    </a:lnTo>
                    <a:lnTo>
                      <a:pt x="5891" y="6256"/>
                    </a:lnTo>
                    <a:lnTo>
                      <a:pt x="5936" y="6235"/>
                    </a:lnTo>
                    <a:lnTo>
                      <a:pt x="5983" y="6214"/>
                    </a:lnTo>
                    <a:lnTo>
                      <a:pt x="6025" y="6193"/>
                    </a:lnTo>
                    <a:lnTo>
                      <a:pt x="6072" y="6167"/>
                    </a:lnTo>
                    <a:lnTo>
                      <a:pt x="6115" y="6142"/>
                    </a:lnTo>
                    <a:lnTo>
                      <a:pt x="6157" y="6117"/>
                    </a:lnTo>
                    <a:lnTo>
                      <a:pt x="6199" y="6091"/>
                    </a:lnTo>
                    <a:lnTo>
                      <a:pt x="6242" y="6061"/>
                    </a:lnTo>
                    <a:lnTo>
                      <a:pt x="6284" y="6032"/>
                    </a:lnTo>
                    <a:lnTo>
                      <a:pt x="6326" y="6002"/>
                    </a:lnTo>
                    <a:lnTo>
                      <a:pt x="6364" y="5969"/>
                    </a:lnTo>
                    <a:lnTo>
                      <a:pt x="6444" y="5905"/>
                    </a:lnTo>
                    <a:lnTo>
                      <a:pt x="6521" y="5833"/>
                    </a:lnTo>
                    <a:lnTo>
                      <a:pt x="6593" y="5761"/>
                    </a:lnTo>
                    <a:lnTo>
                      <a:pt x="6665" y="5681"/>
                    </a:lnTo>
                    <a:lnTo>
                      <a:pt x="6732" y="5601"/>
                    </a:lnTo>
                    <a:lnTo>
                      <a:pt x="6795" y="5516"/>
                    </a:lnTo>
                    <a:lnTo>
                      <a:pt x="6855" y="5432"/>
                    </a:lnTo>
                    <a:lnTo>
                      <a:pt x="6914" y="5343"/>
                    </a:lnTo>
                    <a:lnTo>
                      <a:pt x="6969" y="5249"/>
                    </a:lnTo>
                    <a:lnTo>
                      <a:pt x="7020" y="5156"/>
                    </a:lnTo>
                    <a:lnTo>
                      <a:pt x="7067" y="5059"/>
                    </a:lnTo>
                    <a:lnTo>
                      <a:pt x="7109" y="4962"/>
                    </a:lnTo>
                    <a:lnTo>
                      <a:pt x="7147" y="4860"/>
                    </a:lnTo>
                    <a:lnTo>
                      <a:pt x="7168" y="4810"/>
                    </a:lnTo>
                    <a:lnTo>
                      <a:pt x="7185" y="4759"/>
                    </a:lnTo>
                    <a:lnTo>
                      <a:pt x="7198" y="4708"/>
                    </a:lnTo>
                    <a:lnTo>
                      <a:pt x="7214" y="4657"/>
                    </a:lnTo>
                    <a:lnTo>
                      <a:pt x="7228" y="4606"/>
                    </a:lnTo>
                    <a:lnTo>
                      <a:pt x="7240" y="4551"/>
                    </a:lnTo>
                    <a:lnTo>
                      <a:pt x="7253" y="4500"/>
                    </a:lnTo>
                    <a:lnTo>
                      <a:pt x="7261" y="4450"/>
                    </a:lnTo>
                    <a:lnTo>
                      <a:pt x="7274" y="4395"/>
                    </a:lnTo>
                    <a:lnTo>
                      <a:pt x="7278" y="4344"/>
                    </a:lnTo>
                    <a:lnTo>
                      <a:pt x="7287" y="4290"/>
                    </a:lnTo>
                    <a:lnTo>
                      <a:pt x="7291" y="4238"/>
                    </a:lnTo>
                    <a:lnTo>
                      <a:pt x="7295" y="4184"/>
                    </a:lnTo>
                    <a:lnTo>
                      <a:pt x="7299" y="4133"/>
                    </a:lnTo>
                    <a:lnTo>
                      <a:pt x="7312" y="4133"/>
                    </a:lnTo>
                    <a:lnTo>
                      <a:pt x="7317" y="4133"/>
                    </a:lnTo>
                    <a:lnTo>
                      <a:pt x="7325" y="4133"/>
                    </a:lnTo>
                    <a:lnTo>
                      <a:pt x="7333" y="4133"/>
                    </a:lnTo>
                    <a:lnTo>
                      <a:pt x="7341" y="4133"/>
                    </a:lnTo>
                    <a:lnTo>
                      <a:pt x="7346" y="4133"/>
                    </a:lnTo>
                    <a:lnTo>
                      <a:pt x="7350" y="4133"/>
                    </a:lnTo>
                    <a:lnTo>
                      <a:pt x="7355" y="4133"/>
                    </a:lnTo>
                    <a:lnTo>
                      <a:pt x="7392" y="4133"/>
                    </a:lnTo>
                    <a:lnTo>
                      <a:pt x="7430" y="4125"/>
                    </a:lnTo>
                    <a:lnTo>
                      <a:pt x="7468" y="4116"/>
                    </a:lnTo>
                    <a:lnTo>
                      <a:pt x="7503" y="4103"/>
                    </a:lnTo>
                    <a:lnTo>
                      <a:pt x="7536" y="4086"/>
                    </a:lnTo>
                    <a:lnTo>
                      <a:pt x="7566" y="4069"/>
                    </a:lnTo>
                    <a:lnTo>
                      <a:pt x="7595" y="4043"/>
                    </a:lnTo>
                    <a:lnTo>
                      <a:pt x="7621" y="4019"/>
                    </a:lnTo>
                    <a:lnTo>
                      <a:pt x="7646" y="3989"/>
                    </a:lnTo>
                    <a:lnTo>
                      <a:pt x="7668" y="3955"/>
                    </a:lnTo>
                    <a:lnTo>
                      <a:pt x="7684" y="3921"/>
                    </a:lnTo>
                    <a:lnTo>
                      <a:pt x="7701" y="3883"/>
                    </a:lnTo>
                    <a:lnTo>
                      <a:pt x="7714" y="3841"/>
                    </a:lnTo>
                    <a:lnTo>
                      <a:pt x="7722" y="3798"/>
                    </a:lnTo>
                    <a:lnTo>
                      <a:pt x="7727" y="3752"/>
                    </a:lnTo>
                    <a:lnTo>
                      <a:pt x="7731" y="3706"/>
                    </a:lnTo>
                    <a:lnTo>
                      <a:pt x="7727" y="3671"/>
                    </a:lnTo>
                    <a:lnTo>
                      <a:pt x="7722" y="3642"/>
                    </a:lnTo>
                    <a:lnTo>
                      <a:pt x="7718" y="3612"/>
                    </a:lnTo>
                    <a:lnTo>
                      <a:pt x="7710" y="3583"/>
                    </a:lnTo>
                    <a:lnTo>
                      <a:pt x="7701" y="3557"/>
                    </a:lnTo>
                    <a:lnTo>
                      <a:pt x="7689" y="3528"/>
                    </a:lnTo>
                    <a:lnTo>
                      <a:pt x="7676" y="3502"/>
                    </a:lnTo>
                    <a:lnTo>
                      <a:pt x="7663" y="3477"/>
                    </a:lnTo>
                    <a:lnTo>
                      <a:pt x="7646" y="3452"/>
                    </a:lnTo>
                    <a:lnTo>
                      <a:pt x="7630" y="3426"/>
                    </a:lnTo>
                    <a:lnTo>
                      <a:pt x="7613" y="3405"/>
                    </a:lnTo>
                    <a:lnTo>
                      <a:pt x="7595" y="3388"/>
                    </a:lnTo>
                    <a:lnTo>
                      <a:pt x="7589" y="3382"/>
                    </a:lnTo>
                    <a:lnTo>
                      <a:pt x="7583" y="3384"/>
                    </a:lnTo>
                    <a:lnTo>
                      <a:pt x="7562" y="3393"/>
                    </a:lnTo>
                    <a:lnTo>
                      <a:pt x="7541" y="3396"/>
                    </a:lnTo>
                    <a:lnTo>
                      <a:pt x="7515" y="3405"/>
                    </a:lnTo>
                    <a:lnTo>
                      <a:pt x="7489" y="3414"/>
                    </a:lnTo>
                    <a:lnTo>
                      <a:pt x="7465" y="3417"/>
                    </a:lnTo>
                    <a:lnTo>
                      <a:pt x="7435" y="3426"/>
                    </a:lnTo>
                    <a:lnTo>
                      <a:pt x="7405" y="3430"/>
                    </a:lnTo>
                    <a:lnTo>
                      <a:pt x="7376" y="3435"/>
                    </a:lnTo>
                    <a:lnTo>
                      <a:pt x="7346" y="3443"/>
                    </a:lnTo>
                    <a:lnTo>
                      <a:pt x="7312" y="3447"/>
                    </a:lnTo>
                    <a:lnTo>
                      <a:pt x="7278" y="3456"/>
                    </a:lnTo>
                    <a:lnTo>
                      <a:pt x="7244" y="3460"/>
                    </a:lnTo>
                    <a:lnTo>
                      <a:pt x="7206" y="3464"/>
                    </a:lnTo>
                    <a:lnTo>
                      <a:pt x="7172" y="3473"/>
                    </a:lnTo>
                    <a:lnTo>
                      <a:pt x="7134" y="3477"/>
                    </a:lnTo>
                    <a:lnTo>
                      <a:pt x="7092" y="3481"/>
                    </a:lnTo>
                    <a:lnTo>
                      <a:pt x="7011" y="3490"/>
                    </a:lnTo>
                    <a:lnTo>
                      <a:pt x="6927" y="3502"/>
                    </a:lnTo>
                    <a:lnTo>
                      <a:pt x="6838" y="3511"/>
                    </a:lnTo>
                    <a:lnTo>
                      <a:pt x="6745" y="3520"/>
                    </a:lnTo>
                    <a:lnTo>
                      <a:pt x="6648" y="3528"/>
                    </a:lnTo>
                    <a:lnTo>
                      <a:pt x="6546" y="3536"/>
                    </a:lnTo>
                    <a:lnTo>
                      <a:pt x="6444" y="3541"/>
                    </a:lnTo>
                    <a:lnTo>
                      <a:pt x="6339" y="3549"/>
                    </a:lnTo>
                    <a:lnTo>
                      <a:pt x="6229" y="3553"/>
                    </a:lnTo>
                    <a:lnTo>
                      <a:pt x="6119" y="3562"/>
                    </a:lnTo>
                    <a:lnTo>
                      <a:pt x="6004" y="3565"/>
                    </a:lnTo>
                    <a:lnTo>
                      <a:pt x="5886" y="3570"/>
                    </a:lnTo>
                    <a:lnTo>
                      <a:pt x="5768" y="3570"/>
                    </a:lnTo>
                    <a:lnTo>
                      <a:pt x="5649" y="3574"/>
                    </a:lnTo>
                    <a:lnTo>
                      <a:pt x="5522" y="3574"/>
                    </a:lnTo>
                    <a:lnTo>
                      <a:pt x="5399" y="3579"/>
                    </a:lnTo>
                    <a:lnTo>
                      <a:pt x="5272" y="3579"/>
                    </a:lnTo>
                    <a:lnTo>
                      <a:pt x="5145" y="3579"/>
                    </a:lnTo>
                    <a:lnTo>
                      <a:pt x="5023" y="3574"/>
                    </a:lnTo>
                    <a:lnTo>
                      <a:pt x="4896" y="3574"/>
                    </a:lnTo>
                    <a:lnTo>
                      <a:pt x="4777" y="3570"/>
                    </a:lnTo>
                    <a:lnTo>
                      <a:pt x="4658" y="3570"/>
                    </a:lnTo>
                    <a:lnTo>
                      <a:pt x="4540" y="3565"/>
                    </a:lnTo>
                    <a:lnTo>
                      <a:pt x="4426" y="3562"/>
                    </a:lnTo>
                    <a:lnTo>
                      <a:pt x="4316" y="3553"/>
                    </a:lnTo>
                    <a:lnTo>
                      <a:pt x="4206" y="3549"/>
                    </a:lnTo>
                    <a:lnTo>
                      <a:pt x="4100" y="3541"/>
                    </a:lnTo>
                    <a:lnTo>
                      <a:pt x="3994" y="3536"/>
                    </a:lnTo>
                    <a:lnTo>
                      <a:pt x="3897" y="3528"/>
                    </a:lnTo>
                    <a:lnTo>
                      <a:pt x="3799" y="3520"/>
                    </a:lnTo>
                    <a:lnTo>
                      <a:pt x="3707" y="3511"/>
                    </a:lnTo>
                    <a:lnTo>
                      <a:pt x="3618" y="3502"/>
                    </a:lnTo>
                    <a:lnTo>
                      <a:pt x="3533" y="3490"/>
                    </a:lnTo>
                    <a:lnTo>
                      <a:pt x="3448" y="3481"/>
                    </a:lnTo>
                    <a:lnTo>
                      <a:pt x="3410" y="3477"/>
                    </a:lnTo>
                    <a:lnTo>
                      <a:pt x="3373" y="3473"/>
                    </a:lnTo>
                    <a:lnTo>
                      <a:pt x="3335" y="3464"/>
                    </a:lnTo>
                    <a:lnTo>
                      <a:pt x="3300" y="3460"/>
                    </a:lnTo>
                    <a:lnTo>
                      <a:pt x="3267" y="3456"/>
                    </a:lnTo>
                    <a:lnTo>
                      <a:pt x="3232" y="3447"/>
                    </a:lnTo>
                    <a:lnTo>
                      <a:pt x="3199" y="3443"/>
                    </a:lnTo>
                    <a:lnTo>
                      <a:pt x="3169" y="3435"/>
                    </a:lnTo>
                    <a:lnTo>
                      <a:pt x="3135" y="3430"/>
                    </a:lnTo>
                    <a:lnTo>
                      <a:pt x="3105" y="3426"/>
                    </a:lnTo>
                    <a:lnTo>
                      <a:pt x="3081" y="3417"/>
                    </a:lnTo>
                    <a:lnTo>
                      <a:pt x="3055" y="3414"/>
                    </a:lnTo>
                    <a:lnTo>
                      <a:pt x="3029" y="3405"/>
                    </a:lnTo>
                    <a:lnTo>
                      <a:pt x="3004" y="3396"/>
                    </a:lnTo>
                    <a:lnTo>
                      <a:pt x="2983" y="3393"/>
                    </a:lnTo>
                    <a:lnTo>
                      <a:pt x="2962" y="3384"/>
                    </a:lnTo>
                    <a:lnTo>
                      <a:pt x="2940" y="3379"/>
                    </a:lnTo>
                    <a:lnTo>
                      <a:pt x="2925" y="3374"/>
                    </a:lnTo>
                    <a:close/>
                    <a:moveTo>
                      <a:pt x="3597" y="7061"/>
                    </a:moveTo>
                    <a:lnTo>
                      <a:pt x="3347" y="7123"/>
                    </a:lnTo>
                    <a:lnTo>
                      <a:pt x="3102" y="7196"/>
                    </a:lnTo>
                    <a:lnTo>
                      <a:pt x="2860" y="7280"/>
                    </a:lnTo>
                    <a:lnTo>
                      <a:pt x="2619" y="7369"/>
                    </a:lnTo>
                    <a:lnTo>
                      <a:pt x="2387" y="7471"/>
                    </a:lnTo>
                    <a:lnTo>
                      <a:pt x="2154" y="7577"/>
                    </a:lnTo>
                    <a:lnTo>
                      <a:pt x="1925" y="7686"/>
                    </a:lnTo>
                    <a:lnTo>
                      <a:pt x="1705" y="7809"/>
                    </a:lnTo>
                    <a:lnTo>
                      <a:pt x="1485" y="7935"/>
                    </a:lnTo>
                    <a:lnTo>
                      <a:pt x="1269" y="8071"/>
                    </a:lnTo>
                    <a:lnTo>
                      <a:pt x="1057" y="8211"/>
                    </a:lnTo>
                    <a:lnTo>
                      <a:pt x="846" y="8359"/>
                    </a:lnTo>
                    <a:lnTo>
                      <a:pt x="643" y="8511"/>
                    </a:lnTo>
                    <a:lnTo>
                      <a:pt x="444" y="8672"/>
                    </a:lnTo>
                    <a:lnTo>
                      <a:pt x="245" y="8837"/>
                    </a:lnTo>
                    <a:lnTo>
                      <a:pt x="50" y="9006"/>
                    </a:lnTo>
                    <a:lnTo>
                      <a:pt x="42" y="9015"/>
                    </a:lnTo>
                    <a:lnTo>
                      <a:pt x="34" y="9027"/>
                    </a:lnTo>
                    <a:lnTo>
                      <a:pt x="25" y="9036"/>
                    </a:lnTo>
                    <a:lnTo>
                      <a:pt x="21" y="9044"/>
                    </a:lnTo>
                    <a:lnTo>
                      <a:pt x="12" y="9065"/>
                    </a:lnTo>
                    <a:lnTo>
                      <a:pt x="4" y="9086"/>
                    </a:lnTo>
                    <a:lnTo>
                      <a:pt x="0" y="9108"/>
                    </a:lnTo>
                    <a:lnTo>
                      <a:pt x="0" y="9124"/>
                    </a:lnTo>
                    <a:lnTo>
                      <a:pt x="0" y="9145"/>
                    </a:lnTo>
                    <a:lnTo>
                      <a:pt x="0" y="9167"/>
                    </a:lnTo>
                    <a:lnTo>
                      <a:pt x="0" y="9205"/>
                    </a:lnTo>
                    <a:lnTo>
                      <a:pt x="0" y="9239"/>
                    </a:lnTo>
                    <a:lnTo>
                      <a:pt x="0" y="9277"/>
                    </a:lnTo>
                    <a:lnTo>
                      <a:pt x="0" y="9310"/>
                    </a:lnTo>
                    <a:lnTo>
                      <a:pt x="0" y="9345"/>
                    </a:lnTo>
                    <a:lnTo>
                      <a:pt x="0" y="9374"/>
                    </a:lnTo>
                    <a:lnTo>
                      <a:pt x="0" y="9404"/>
                    </a:lnTo>
                    <a:lnTo>
                      <a:pt x="0" y="9434"/>
                    </a:lnTo>
                    <a:lnTo>
                      <a:pt x="0" y="9493"/>
                    </a:lnTo>
                    <a:lnTo>
                      <a:pt x="0" y="9543"/>
                    </a:lnTo>
                    <a:lnTo>
                      <a:pt x="0" y="9590"/>
                    </a:lnTo>
                    <a:lnTo>
                      <a:pt x="0" y="9637"/>
                    </a:lnTo>
                    <a:lnTo>
                      <a:pt x="0" y="9679"/>
                    </a:lnTo>
                    <a:lnTo>
                      <a:pt x="0" y="9713"/>
                    </a:lnTo>
                    <a:lnTo>
                      <a:pt x="0" y="9751"/>
                    </a:lnTo>
                    <a:lnTo>
                      <a:pt x="0" y="9780"/>
                    </a:lnTo>
                    <a:lnTo>
                      <a:pt x="0" y="9810"/>
                    </a:lnTo>
                    <a:lnTo>
                      <a:pt x="0" y="9835"/>
                    </a:lnTo>
                    <a:lnTo>
                      <a:pt x="0" y="9856"/>
                    </a:lnTo>
                    <a:lnTo>
                      <a:pt x="0" y="9878"/>
                    </a:lnTo>
                    <a:lnTo>
                      <a:pt x="0" y="9894"/>
                    </a:lnTo>
                    <a:lnTo>
                      <a:pt x="0" y="9912"/>
                    </a:lnTo>
                    <a:lnTo>
                      <a:pt x="0" y="9924"/>
                    </a:lnTo>
                    <a:lnTo>
                      <a:pt x="0" y="9937"/>
                    </a:lnTo>
                    <a:lnTo>
                      <a:pt x="0" y="9945"/>
                    </a:lnTo>
                    <a:lnTo>
                      <a:pt x="0" y="9954"/>
                    </a:lnTo>
                    <a:lnTo>
                      <a:pt x="0" y="9958"/>
                    </a:lnTo>
                    <a:lnTo>
                      <a:pt x="0" y="9967"/>
                    </a:lnTo>
                    <a:lnTo>
                      <a:pt x="0" y="9971"/>
                    </a:lnTo>
                    <a:lnTo>
                      <a:pt x="0" y="9975"/>
                    </a:lnTo>
                    <a:lnTo>
                      <a:pt x="0" y="9979"/>
                    </a:lnTo>
                    <a:lnTo>
                      <a:pt x="0" y="10000"/>
                    </a:lnTo>
                    <a:lnTo>
                      <a:pt x="4" y="10018"/>
                    </a:lnTo>
                    <a:lnTo>
                      <a:pt x="8" y="10039"/>
                    </a:lnTo>
                    <a:lnTo>
                      <a:pt x="17" y="10059"/>
                    </a:lnTo>
                    <a:lnTo>
                      <a:pt x="25" y="10077"/>
                    </a:lnTo>
                    <a:lnTo>
                      <a:pt x="38" y="10094"/>
                    </a:lnTo>
                    <a:lnTo>
                      <a:pt x="50" y="10110"/>
                    </a:lnTo>
                    <a:lnTo>
                      <a:pt x="64" y="10127"/>
                    </a:lnTo>
                    <a:lnTo>
                      <a:pt x="80" y="10140"/>
                    </a:lnTo>
                    <a:lnTo>
                      <a:pt x="97" y="10157"/>
                    </a:lnTo>
                    <a:lnTo>
                      <a:pt x="114" y="10165"/>
                    </a:lnTo>
                    <a:lnTo>
                      <a:pt x="135" y="10178"/>
                    </a:lnTo>
                    <a:lnTo>
                      <a:pt x="152" y="10183"/>
                    </a:lnTo>
                    <a:lnTo>
                      <a:pt x="173" y="10191"/>
                    </a:lnTo>
                    <a:lnTo>
                      <a:pt x="191" y="10195"/>
                    </a:lnTo>
                    <a:lnTo>
                      <a:pt x="212" y="10195"/>
                    </a:lnTo>
                    <a:lnTo>
                      <a:pt x="448" y="10195"/>
                    </a:lnTo>
                    <a:lnTo>
                      <a:pt x="676" y="10195"/>
                    </a:lnTo>
                    <a:lnTo>
                      <a:pt x="905" y="10195"/>
                    </a:lnTo>
                    <a:lnTo>
                      <a:pt x="1130" y="10195"/>
                    </a:lnTo>
                    <a:lnTo>
                      <a:pt x="1349" y="10195"/>
                    </a:lnTo>
                    <a:lnTo>
                      <a:pt x="1570" y="10195"/>
                    </a:lnTo>
                    <a:lnTo>
                      <a:pt x="1782" y="10195"/>
                    </a:lnTo>
                    <a:lnTo>
                      <a:pt x="1993" y="10195"/>
                    </a:lnTo>
                    <a:lnTo>
                      <a:pt x="2196" y="10195"/>
                    </a:lnTo>
                    <a:lnTo>
                      <a:pt x="2399" y="10195"/>
                    </a:lnTo>
                    <a:lnTo>
                      <a:pt x="2598" y="10195"/>
                    </a:lnTo>
                    <a:lnTo>
                      <a:pt x="2797" y="10195"/>
                    </a:lnTo>
                    <a:lnTo>
                      <a:pt x="2987" y="10195"/>
                    </a:lnTo>
                    <a:lnTo>
                      <a:pt x="3178" y="10195"/>
                    </a:lnTo>
                    <a:lnTo>
                      <a:pt x="3364" y="10195"/>
                    </a:lnTo>
                    <a:lnTo>
                      <a:pt x="3545" y="10195"/>
                    </a:lnTo>
                    <a:lnTo>
                      <a:pt x="3728" y="10195"/>
                    </a:lnTo>
                    <a:lnTo>
                      <a:pt x="3902" y="10195"/>
                    </a:lnTo>
                    <a:lnTo>
                      <a:pt x="4075" y="10195"/>
                    </a:lnTo>
                    <a:lnTo>
                      <a:pt x="4248" y="10195"/>
                    </a:lnTo>
                    <a:lnTo>
                      <a:pt x="4413" y="10195"/>
                    </a:lnTo>
                    <a:lnTo>
                      <a:pt x="4578" y="10195"/>
                    </a:lnTo>
                    <a:lnTo>
                      <a:pt x="4740" y="10195"/>
                    </a:lnTo>
                    <a:lnTo>
                      <a:pt x="4896" y="10195"/>
                    </a:lnTo>
                    <a:lnTo>
                      <a:pt x="5053" y="10195"/>
                    </a:lnTo>
                    <a:lnTo>
                      <a:pt x="5204" y="10195"/>
                    </a:lnTo>
                    <a:lnTo>
                      <a:pt x="5353" y="10195"/>
                    </a:lnTo>
                    <a:lnTo>
                      <a:pt x="5496" y="10195"/>
                    </a:lnTo>
                    <a:lnTo>
                      <a:pt x="5641" y="10195"/>
                    </a:lnTo>
                    <a:lnTo>
                      <a:pt x="5780" y="10195"/>
                    </a:lnTo>
                    <a:lnTo>
                      <a:pt x="5920" y="10195"/>
                    </a:lnTo>
                    <a:lnTo>
                      <a:pt x="6055" y="10195"/>
                    </a:lnTo>
                    <a:lnTo>
                      <a:pt x="6313" y="10195"/>
                    </a:lnTo>
                    <a:lnTo>
                      <a:pt x="6563" y="10195"/>
                    </a:lnTo>
                    <a:lnTo>
                      <a:pt x="6804" y="10195"/>
                    </a:lnTo>
                    <a:lnTo>
                      <a:pt x="7033" y="10195"/>
                    </a:lnTo>
                    <a:lnTo>
                      <a:pt x="7253" y="10195"/>
                    </a:lnTo>
                    <a:lnTo>
                      <a:pt x="7460" y="10195"/>
                    </a:lnTo>
                    <a:lnTo>
                      <a:pt x="7659" y="10195"/>
                    </a:lnTo>
                    <a:lnTo>
                      <a:pt x="7849" y="10195"/>
                    </a:lnTo>
                    <a:lnTo>
                      <a:pt x="8032" y="10195"/>
                    </a:lnTo>
                    <a:lnTo>
                      <a:pt x="8200" y="10195"/>
                    </a:lnTo>
                    <a:lnTo>
                      <a:pt x="8362" y="10195"/>
                    </a:lnTo>
                    <a:lnTo>
                      <a:pt x="8518" y="10195"/>
                    </a:lnTo>
                    <a:lnTo>
                      <a:pt x="8662" y="10195"/>
                    </a:lnTo>
                    <a:lnTo>
                      <a:pt x="8802" y="10195"/>
                    </a:lnTo>
                    <a:lnTo>
                      <a:pt x="8929" y="10195"/>
                    </a:lnTo>
                    <a:lnTo>
                      <a:pt x="9051" y="10195"/>
                    </a:lnTo>
                    <a:lnTo>
                      <a:pt x="9165" y="10195"/>
                    </a:lnTo>
                    <a:lnTo>
                      <a:pt x="9275" y="10195"/>
                    </a:lnTo>
                    <a:lnTo>
                      <a:pt x="9377" y="10195"/>
                    </a:lnTo>
                    <a:lnTo>
                      <a:pt x="9470" y="10195"/>
                    </a:lnTo>
                    <a:lnTo>
                      <a:pt x="9559" y="10195"/>
                    </a:lnTo>
                    <a:lnTo>
                      <a:pt x="9640" y="10195"/>
                    </a:lnTo>
                    <a:lnTo>
                      <a:pt x="9711" y="10195"/>
                    </a:lnTo>
                    <a:lnTo>
                      <a:pt x="9783" y="10195"/>
                    </a:lnTo>
                    <a:lnTo>
                      <a:pt x="9847" y="10195"/>
                    </a:lnTo>
                    <a:lnTo>
                      <a:pt x="9906" y="10195"/>
                    </a:lnTo>
                    <a:lnTo>
                      <a:pt x="9957" y="10195"/>
                    </a:lnTo>
                    <a:lnTo>
                      <a:pt x="10007" y="10195"/>
                    </a:lnTo>
                    <a:lnTo>
                      <a:pt x="10050" y="10195"/>
                    </a:lnTo>
                    <a:lnTo>
                      <a:pt x="10092" y="10195"/>
                    </a:lnTo>
                    <a:lnTo>
                      <a:pt x="10126" y="10195"/>
                    </a:lnTo>
                    <a:lnTo>
                      <a:pt x="10156" y="10195"/>
                    </a:lnTo>
                    <a:lnTo>
                      <a:pt x="10186" y="10195"/>
                    </a:lnTo>
                    <a:lnTo>
                      <a:pt x="10211" y="10195"/>
                    </a:lnTo>
                    <a:lnTo>
                      <a:pt x="10232" y="10195"/>
                    </a:lnTo>
                    <a:lnTo>
                      <a:pt x="10249" y="10195"/>
                    </a:lnTo>
                    <a:lnTo>
                      <a:pt x="10278" y="10195"/>
                    </a:lnTo>
                    <a:lnTo>
                      <a:pt x="10296" y="10195"/>
                    </a:lnTo>
                    <a:lnTo>
                      <a:pt x="10308" y="10195"/>
                    </a:lnTo>
                    <a:lnTo>
                      <a:pt x="10313" y="10195"/>
                    </a:lnTo>
                    <a:lnTo>
                      <a:pt x="10317" y="10195"/>
                    </a:lnTo>
                    <a:lnTo>
                      <a:pt x="10338" y="10195"/>
                    </a:lnTo>
                    <a:lnTo>
                      <a:pt x="10355" y="10191"/>
                    </a:lnTo>
                    <a:lnTo>
                      <a:pt x="10376" y="10183"/>
                    </a:lnTo>
                    <a:lnTo>
                      <a:pt x="10393" y="10178"/>
                    </a:lnTo>
                    <a:lnTo>
                      <a:pt x="10414" y="10165"/>
                    </a:lnTo>
                    <a:lnTo>
                      <a:pt x="10431" y="10157"/>
                    </a:lnTo>
                    <a:lnTo>
                      <a:pt x="10448" y="10140"/>
                    </a:lnTo>
                    <a:lnTo>
                      <a:pt x="10464" y="10127"/>
                    </a:lnTo>
                    <a:lnTo>
                      <a:pt x="10478" y="10110"/>
                    </a:lnTo>
                    <a:lnTo>
                      <a:pt x="10490" y="10094"/>
                    </a:lnTo>
                    <a:lnTo>
                      <a:pt x="10503" y="10077"/>
                    </a:lnTo>
                    <a:lnTo>
                      <a:pt x="10511" y="10059"/>
                    </a:lnTo>
                    <a:lnTo>
                      <a:pt x="10520" y="10039"/>
                    </a:lnTo>
                    <a:lnTo>
                      <a:pt x="10524" y="10018"/>
                    </a:lnTo>
                    <a:lnTo>
                      <a:pt x="10528" y="10000"/>
                    </a:lnTo>
                    <a:lnTo>
                      <a:pt x="10532" y="9979"/>
                    </a:lnTo>
                    <a:lnTo>
                      <a:pt x="10532" y="9941"/>
                    </a:lnTo>
                    <a:lnTo>
                      <a:pt x="10532" y="9903"/>
                    </a:lnTo>
                    <a:lnTo>
                      <a:pt x="10532" y="9870"/>
                    </a:lnTo>
                    <a:lnTo>
                      <a:pt x="10532" y="9835"/>
                    </a:lnTo>
                    <a:lnTo>
                      <a:pt x="10532" y="9802"/>
                    </a:lnTo>
                    <a:lnTo>
                      <a:pt x="10532" y="9772"/>
                    </a:lnTo>
                    <a:lnTo>
                      <a:pt x="10532" y="9738"/>
                    </a:lnTo>
                    <a:lnTo>
                      <a:pt x="10532" y="9708"/>
                    </a:lnTo>
                    <a:lnTo>
                      <a:pt x="10532" y="9653"/>
                    </a:lnTo>
                    <a:lnTo>
                      <a:pt x="10532" y="9602"/>
                    </a:lnTo>
                    <a:lnTo>
                      <a:pt x="10532" y="9552"/>
                    </a:lnTo>
                    <a:lnTo>
                      <a:pt x="10532" y="9510"/>
                    </a:lnTo>
                    <a:lnTo>
                      <a:pt x="10532" y="9467"/>
                    </a:lnTo>
                    <a:lnTo>
                      <a:pt x="10532" y="9429"/>
                    </a:lnTo>
                    <a:lnTo>
                      <a:pt x="10532" y="9395"/>
                    </a:lnTo>
                    <a:lnTo>
                      <a:pt x="10532" y="9366"/>
                    </a:lnTo>
                    <a:lnTo>
                      <a:pt x="10532" y="9336"/>
                    </a:lnTo>
                    <a:lnTo>
                      <a:pt x="10532" y="9310"/>
                    </a:lnTo>
                    <a:lnTo>
                      <a:pt x="10532" y="9289"/>
                    </a:lnTo>
                    <a:lnTo>
                      <a:pt x="10532" y="9268"/>
                    </a:lnTo>
                    <a:lnTo>
                      <a:pt x="10532" y="9251"/>
                    </a:lnTo>
                    <a:lnTo>
                      <a:pt x="10532" y="9235"/>
                    </a:lnTo>
                    <a:lnTo>
                      <a:pt x="10532" y="9222"/>
                    </a:lnTo>
                    <a:lnTo>
                      <a:pt x="10532" y="9209"/>
                    </a:lnTo>
                    <a:lnTo>
                      <a:pt x="10532" y="9201"/>
                    </a:lnTo>
                    <a:lnTo>
                      <a:pt x="10532" y="9192"/>
                    </a:lnTo>
                    <a:lnTo>
                      <a:pt x="10532" y="9184"/>
                    </a:lnTo>
                    <a:lnTo>
                      <a:pt x="10532" y="9180"/>
                    </a:lnTo>
                    <a:lnTo>
                      <a:pt x="10532" y="9175"/>
                    </a:lnTo>
                    <a:lnTo>
                      <a:pt x="10532" y="9171"/>
                    </a:lnTo>
                    <a:lnTo>
                      <a:pt x="10532" y="9167"/>
                    </a:lnTo>
                    <a:lnTo>
                      <a:pt x="10528" y="9159"/>
                    </a:lnTo>
                    <a:lnTo>
                      <a:pt x="10528" y="9145"/>
                    </a:lnTo>
                    <a:lnTo>
                      <a:pt x="10524" y="9124"/>
                    </a:lnTo>
                    <a:lnTo>
                      <a:pt x="10515" y="9108"/>
                    </a:lnTo>
                    <a:lnTo>
                      <a:pt x="10503" y="9086"/>
                    </a:lnTo>
                    <a:lnTo>
                      <a:pt x="10494" y="9065"/>
                    </a:lnTo>
                    <a:lnTo>
                      <a:pt x="10485" y="9044"/>
                    </a:lnTo>
                    <a:lnTo>
                      <a:pt x="10482" y="9027"/>
                    </a:lnTo>
                    <a:lnTo>
                      <a:pt x="10478" y="9015"/>
                    </a:lnTo>
                    <a:lnTo>
                      <a:pt x="10478" y="9006"/>
                    </a:lnTo>
                    <a:lnTo>
                      <a:pt x="10296" y="8837"/>
                    </a:lnTo>
                    <a:lnTo>
                      <a:pt x="10105" y="8672"/>
                    </a:lnTo>
                    <a:lnTo>
                      <a:pt x="9910" y="8516"/>
                    </a:lnTo>
                    <a:lnTo>
                      <a:pt x="9711" y="8368"/>
                    </a:lnTo>
                    <a:lnTo>
                      <a:pt x="9513" y="8224"/>
                    </a:lnTo>
                    <a:lnTo>
                      <a:pt x="9305" y="8088"/>
                    </a:lnTo>
                    <a:lnTo>
                      <a:pt x="9094" y="7957"/>
                    </a:lnTo>
                    <a:lnTo>
                      <a:pt x="8878" y="7834"/>
                    </a:lnTo>
                    <a:lnTo>
                      <a:pt x="8662" y="7720"/>
                    </a:lnTo>
                    <a:lnTo>
                      <a:pt x="8438" y="7610"/>
                    </a:lnTo>
                    <a:lnTo>
                      <a:pt x="8214" y="7509"/>
                    </a:lnTo>
                    <a:lnTo>
                      <a:pt x="7985" y="7415"/>
                    </a:lnTo>
                    <a:lnTo>
                      <a:pt x="7752" y="7327"/>
                    </a:lnTo>
                    <a:lnTo>
                      <a:pt x="7515" y="7250"/>
                    </a:lnTo>
                    <a:lnTo>
                      <a:pt x="7278" y="7179"/>
                    </a:lnTo>
                    <a:lnTo>
                      <a:pt x="7037" y="7111"/>
                    </a:lnTo>
                    <a:lnTo>
                      <a:pt x="7028" y="7103"/>
                    </a:lnTo>
                    <a:lnTo>
                      <a:pt x="7020" y="7094"/>
                    </a:lnTo>
                    <a:lnTo>
                      <a:pt x="7011" y="7085"/>
                    </a:lnTo>
                    <a:lnTo>
                      <a:pt x="7007" y="7082"/>
                    </a:lnTo>
                    <a:lnTo>
                      <a:pt x="6995" y="7073"/>
                    </a:lnTo>
                    <a:lnTo>
                      <a:pt x="6986" y="7064"/>
                    </a:lnTo>
                    <a:lnTo>
                      <a:pt x="6974" y="7061"/>
                    </a:lnTo>
                    <a:lnTo>
                      <a:pt x="6961" y="7061"/>
                    </a:lnTo>
                    <a:lnTo>
                      <a:pt x="6948" y="7061"/>
                    </a:lnTo>
                    <a:lnTo>
                      <a:pt x="6940" y="7061"/>
                    </a:lnTo>
                    <a:lnTo>
                      <a:pt x="6931" y="7061"/>
                    </a:lnTo>
                    <a:lnTo>
                      <a:pt x="6910" y="7061"/>
                    </a:lnTo>
                    <a:lnTo>
                      <a:pt x="6893" y="7061"/>
                    </a:lnTo>
                    <a:lnTo>
                      <a:pt x="6880" y="7061"/>
                    </a:lnTo>
                    <a:lnTo>
                      <a:pt x="6868" y="7061"/>
                    </a:lnTo>
                    <a:lnTo>
                      <a:pt x="6859" y="7061"/>
                    </a:lnTo>
                    <a:lnTo>
                      <a:pt x="6847" y="7061"/>
                    </a:lnTo>
                    <a:lnTo>
                      <a:pt x="6842" y="7061"/>
                    </a:lnTo>
                    <a:lnTo>
                      <a:pt x="6834" y="7061"/>
                    </a:lnTo>
                    <a:lnTo>
                      <a:pt x="6830" y="7061"/>
                    </a:lnTo>
                    <a:lnTo>
                      <a:pt x="6825" y="7061"/>
                    </a:lnTo>
                    <a:lnTo>
                      <a:pt x="6821" y="7061"/>
                    </a:lnTo>
                    <a:lnTo>
                      <a:pt x="6804" y="7061"/>
                    </a:lnTo>
                    <a:lnTo>
                      <a:pt x="6783" y="7061"/>
                    </a:lnTo>
                    <a:lnTo>
                      <a:pt x="6766" y="7061"/>
                    </a:lnTo>
                    <a:lnTo>
                      <a:pt x="6750" y="7064"/>
                    </a:lnTo>
                    <a:lnTo>
                      <a:pt x="6736" y="7073"/>
                    </a:lnTo>
                    <a:lnTo>
                      <a:pt x="6724" y="7082"/>
                    </a:lnTo>
                    <a:lnTo>
                      <a:pt x="6720" y="7085"/>
                    </a:lnTo>
                    <a:lnTo>
                      <a:pt x="6720" y="7094"/>
                    </a:lnTo>
                    <a:lnTo>
                      <a:pt x="6715" y="7103"/>
                    </a:lnTo>
                    <a:lnTo>
                      <a:pt x="6715" y="7111"/>
                    </a:lnTo>
                    <a:lnTo>
                      <a:pt x="6644" y="7141"/>
                    </a:lnTo>
                    <a:lnTo>
                      <a:pt x="6567" y="7174"/>
                    </a:lnTo>
                    <a:lnTo>
                      <a:pt x="6487" y="7204"/>
                    </a:lnTo>
                    <a:lnTo>
                      <a:pt x="6406" y="7233"/>
                    </a:lnTo>
                    <a:lnTo>
                      <a:pt x="6322" y="7259"/>
                    </a:lnTo>
                    <a:lnTo>
                      <a:pt x="6233" y="7285"/>
                    </a:lnTo>
                    <a:lnTo>
                      <a:pt x="6145" y="7310"/>
                    </a:lnTo>
                    <a:lnTo>
                      <a:pt x="6051" y="7335"/>
                    </a:lnTo>
                    <a:lnTo>
                      <a:pt x="5958" y="7356"/>
                    </a:lnTo>
                    <a:lnTo>
                      <a:pt x="5861" y="7377"/>
                    </a:lnTo>
                    <a:lnTo>
                      <a:pt x="5764" y="7394"/>
                    </a:lnTo>
                    <a:lnTo>
                      <a:pt x="5666" y="7407"/>
                    </a:lnTo>
                    <a:lnTo>
                      <a:pt x="5564" y="7420"/>
                    </a:lnTo>
                    <a:lnTo>
                      <a:pt x="5467" y="7428"/>
                    </a:lnTo>
                    <a:lnTo>
                      <a:pt x="5366" y="7436"/>
                    </a:lnTo>
                    <a:lnTo>
                      <a:pt x="5264" y="7436"/>
                    </a:lnTo>
                    <a:lnTo>
                      <a:pt x="5162" y="7436"/>
                    </a:lnTo>
                    <a:lnTo>
                      <a:pt x="5061" y="7428"/>
                    </a:lnTo>
                    <a:lnTo>
                      <a:pt x="4964" y="7420"/>
                    </a:lnTo>
                    <a:lnTo>
                      <a:pt x="4862" y="7407"/>
                    </a:lnTo>
                    <a:lnTo>
                      <a:pt x="4764" y="7394"/>
                    </a:lnTo>
                    <a:lnTo>
                      <a:pt x="4667" y="7377"/>
                    </a:lnTo>
                    <a:lnTo>
                      <a:pt x="4574" y="7356"/>
                    </a:lnTo>
                    <a:lnTo>
                      <a:pt x="4477" y="7335"/>
                    </a:lnTo>
                    <a:lnTo>
                      <a:pt x="4388" y="7310"/>
                    </a:lnTo>
                    <a:lnTo>
                      <a:pt x="4295" y="7285"/>
                    </a:lnTo>
                    <a:lnTo>
                      <a:pt x="4210" y="7259"/>
                    </a:lnTo>
                    <a:lnTo>
                      <a:pt x="4121" y="7233"/>
                    </a:lnTo>
                    <a:lnTo>
                      <a:pt x="4041" y="7204"/>
                    </a:lnTo>
                    <a:lnTo>
                      <a:pt x="3961" y="7174"/>
                    </a:lnTo>
                    <a:lnTo>
                      <a:pt x="3884" y="7141"/>
                    </a:lnTo>
                    <a:lnTo>
                      <a:pt x="3813" y="7111"/>
                    </a:lnTo>
                    <a:lnTo>
                      <a:pt x="3804" y="7103"/>
                    </a:lnTo>
                    <a:lnTo>
                      <a:pt x="3796" y="7094"/>
                    </a:lnTo>
                    <a:lnTo>
                      <a:pt x="3787" y="7085"/>
                    </a:lnTo>
                    <a:lnTo>
                      <a:pt x="3783" y="7082"/>
                    </a:lnTo>
                    <a:lnTo>
                      <a:pt x="3770" y="7073"/>
                    </a:lnTo>
                    <a:lnTo>
                      <a:pt x="3761" y="7064"/>
                    </a:lnTo>
                    <a:lnTo>
                      <a:pt x="3749" y="7061"/>
                    </a:lnTo>
                    <a:lnTo>
                      <a:pt x="3736" y="7061"/>
                    </a:lnTo>
                    <a:lnTo>
                      <a:pt x="3724" y="7061"/>
                    </a:lnTo>
                    <a:lnTo>
                      <a:pt x="3715" y="7061"/>
                    </a:lnTo>
                    <a:lnTo>
                      <a:pt x="3707" y="7061"/>
                    </a:lnTo>
                    <a:lnTo>
                      <a:pt x="3686" y="7061"/>
                    </a:lnTo>
                    <a:lnTo>
                      <a:pt x="3669" y="7061"/>
                    </a:lnTo>
                    <a:lnTo>
                      <a:pt x="3656" y="7061"/>
                    </a:lnTo>
                    <a:lnTo>
                      <a:pt x="3643" y="7061"/>
                    </a:lnTo>
                    <a:lnTo>
                      <a:pt x="3634" y="7061"/>
                    </a:lnTo>
                    <a:lnTo>
                      <a:pt x="3622" y="7061"/>
                    </a:lnTo>
                    <a:lnTo>
                      <a:pt x="3618" y="7061"/>
                    </a:lnTo>
                    <a:lnTo>
                      <a:pt x="3609" y="7061"/>
                    </a:lnTo>
                    <a:lnTo>
                      <a:pt x="3605" y="7061"/>
                    </a:lnTo>
                    <a:lnTo>
                      <a:pt x="3601" y="7061"/>
                    </a:lnTo>
                    <a:lnTo>
                      <a:pt x="3597" y="706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400">
                  <a:spcBef>
                    <a:spcPct val="50000"/>
                  </a:spcBef>
                  <a:buClr>
                    <a:srgbClr val="EEECE1"/>
                  </a:buClr>
                </a:pPr>
                <a:endParaRPr lang="en-US" sz="1400" b="1" kern="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682643" y="1727764"/>
                <a:ext cx="597706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Insiders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2" name="AutoShape 369"/>
              <p:cNvSpPr>
                <a:spLocks noChangeArrowheads="1"/>
              </p:cNvSpPr>
              <p:nvPr/>
            </p:nvSpPr>
            <p:spPr bwMode="gray">
              <a:xfrm>
                <a:off x="3197687" y="1646486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400" kern="0" dirty="0" smtClean="0">
                  <a:cs typeface="Arial" pitchFamily="34" charset="0"/>
                </a:endParaRPr>
              </a:p>
            </p:txBody>
          </p:sp>
          <p:grpSp>
            <p:nvGrpSpPr>
              <p:cNvPr id="93" name="Group 75"/>
              <p:cNvGrpSpPr>
                <a:grpSpLocks noChangeAspect="1"/>
              </p:cNvGrpSpPr>
              <p:nvPr/>
            </p:nvGrpSpPr>
            <p:grpSpPr>
              <a:xfrm>
                <a:off x="3238652" y="1734307"/>
                <a:ext cx="296070" cy="202358"/>
                <a:chOff x="3259819" y="1584613"/>
                <a:chExt cx="673165" cy="460097"/>
              </a:xfrm>
            </p:grpSpPr>
            <p:sp>
              <p:nvSpPr>
                <p:cNvPr id="103" name="Freeform 6"/>
                <p:cNvSpPr>
                  <a:spLocks/>
                </p:cNvSpPr>
                <p:nvPr/>
              </p:nvSpPr>
              <p:spPr bwMode="auto">
                <a:xfrm>
                  <a:off x="3352720" y="1682103"/>
                  <a:ext cx="265112" cy="265113"/>
                </a:xfrm>
                <a:custGeom>
                  <a:avLst/>
                  <a:gdLst>
                    <a:gd name="T0" fmla="*/ 280 w 597"/>
                    <a:gd name="T1" fmla="*/ 0 h 597"/>
                    <a:gd name="T2" fmla="*/ 318 w 597"/>
                    <a:gd name="T3" fmla="*/ 0 h 597"/>
                    <a:gd name="T4" fmla="*/ 416 w 597"/>
                    <a:gd name="T5" fmla="*/ 76 h 597"/>
                    <a:gd name="T6" fmla="*/ 420 w 597"/>
                    <a:gd name="T7" fmla="*/ 170 h 597"/>
                    <a:gd name="T8" fmla="*/ 429 w 597"/>
                    <a:gd name="T9" fmla="*/ 211 h 597"/>
                    <a:gd name="T10" fmla="*/ 409 w 597"/>
                    <a:gd name="T11" fmla="*/ 244 h 597"/>
                    <a:gd name="T12" fmla="*/ 394 w 597"/>
                    <a:gd name="T13" fmla="*/ 283 h 597"/>
                    <a:gd name="T14" fmla="*/ 373 w 597"/>
                    <a:gd name="T15" fmla="*/ 316 h 597"/>
                    <a:gd name="T16" fmla="*/ 380 w 597"/>
                    <a:gd name="T17" fmla="*/ 366 h 597"/>
                    <a:gd name="T18" fmla="*/ 426 w 597"/>
                    <a:gd name="T19" fmla="*/ 407 h 597"/>
                    <a:gd name="T20" fmla="*/ 489 w 597"/>
                    <a:gd name="T21" fmla="*/ 410 h 597"/>
                    <a:gd name="T22" fmla="*/ 553 w 597"/>
                    <a:gd name="T23" fmla="*/ 456 h 597"/>
                    <a:gd name="T24" fmla="*/ 597 w 597"/>
                    <a:gd name="T25" fmla="*/ 520 h 597"/>
                    <a:gd name="T26" fmla="*/ 597 w 597"/>
                    <a:gd name="T27" fmla="*/ 569 h 597"/>
                    <a:gd name="T28" fmla="*/ 569 w 597"/>
                    <a:gd name="T29" fmla="*/ 597 h 597"/>
                    <a:gd name="T30" fmla="*/ 28 w 597"/>
                    <a:gd name="T31" fmla="*/ 597 h 597"/>
                    <a:gd name="T32" fmla="*/ 0 w 597"/>
                    <a:gd name="T33" fmla="*/ 569 h 597"/>
                    <a:gd name="T34" fmla="*/ 0 w 597"/>
                    <a:gd name="T35" fmla="*/ 520 h 597"/>
                    <a:gd name="T36" fmla="*/ 44 w 597"/>
                    <a:gd name="T37" fmla="*/ 454 h 597"/>
                    <a:gd name="T38" fmla="*/ 110 w 597"/>
                    <a:gd name="T39" fmla="*/ 410 h 597"/>
                    <a:gd name="T40" fmla="*/ 181 w 597"/>
                    <a:gd name="T41" fmla="*/ 403 h 597"/>
                    <a:gd name="T42" fmla="*/ 217 w 597"/>
                    <a:gd name="T43" fmla="*/ 367 h 597"/>
                    <a:gd name="T44" fmla="*/ 224 w 597"/>
                    <a:gd name="T45" fmla="*/ 313 h 597"/>
                    <a:gd name="T46" fmla="*/ 199 w 597"/>
                    <a:gd name="T47" fmla="*/ 275 h 597"/>
                    <a:gd name="T48" fmla="*/ 188 w 597"/>
                    <a:gd name="T49" fmla="*/ 244 h 597"/>
                    <a:gd name="T50" fmla="*/ 169 w 597"/>
                    <a:gd name="T51" fmla="*/ 215 h 597"/>
                    <a:gd name="T52" fmla="*/ 177 w 597"/>
                    <a:gd name="T53" fmla="*/ 171 h 597"/>
                    <a:gd name="T54" fmla="*/ 178 w 597"/>
                    <a:gd name="T55" fmla="*/ 93 h 597"/>
                    <a:gd name="T56" fmla="*/ 280 w 597"/>
                    <a:gd name="T57" fmla="*/ 0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7" h="597">
                      <a:moveTo>
                        <a:pt x="280" y="0"/>
                      </a:moveTo>
                      <a:cubicBezTo>
                        <a:pt x="293" y="0"/>
                        <a:pt x="306" y="0"/>
                        <a:pt x="318" y="0"/>
                      </a:cubicBezTo>
                      <a:cubicBezTo>
                        <a:pt x="370" y="6"/>
                        <a:pt x="405" y="29"/>
                        <a:pt x="416" y="76"/>
                      </a:cubicBezTo>
                      <a:cubicBezTo>
                        <a:pt x="423" y="105"/>
                        <a:pt x="415" y="136"/>
                        <a:pt x="420" y="170"/>
                      </a:cubicBezTo>
                      <a:cubicBezTo>
                        <a:pt x="422" y="184"/>
                        <a:pt x="431" y="194"/>
                        <a:pt x="429" y="211"/>
                      </a:cubicBezTo>
                      <a:cubicBezTo>
                        <a:pt x="427" y="228"/>
                        <a:pt x="416" y="232"/>
                        <a:pt x="409" y="244"/>
                      </a:cubicBezTo>
                      <a:cubicBezTo>
                        <a:pt x="404" y="255"/>
                        <a:pt x="401" y="270"/>
                        <a:pt x="394" y="283"/>
                      </a:cubicBezTo>
                      <a:cubicBezTo>
                        <a:pt x="388" y="295"/>
                        <a:pt x="375" y="305"/>
                        <a:pt x="373" y="316"/>
                      </a:cubicBezTo>
                      <a:cubicBezTo>
                        <a:pt x="370" y="333"/>
                        <a:pt x="375" y="355"/>
                        <a:pt x="380" y="366"/>
                      </a:cubicBezTo>
                      <a:cubicBezTo>
                        <a:pt x="388" y="383"/>
                        <a:pt x="405" y="400"/>
                        <a:pt x="426" y="407"/>
                      </a:cubicBezTo>
                      <a:cubicBezTo>
                        <a:pt x="442" y="412"/>
                        <a:pt x="465" y="406"/>
                        <a:pt x="489" y="410"/>
                      </a:cubicBezTo>
                      <a:cubicBezTo>
                        <a:pt x="510" y="414"/>
                        <a:pt x="539" y="441"/>
                        <a:pt x="553" y="456"/>
                      </a:cubicBezTo>
                      <a:cubicBezTo>
                        <a:pt x="572" y="476"/>
                        <a:pt x="583" y="493"/>
                        <a:pt x="597" y="520"/>
                      </a:cubicBezTo>
                      <a:cubicBezTo>
                        <a:pt x="597" y="536"/>
                        <a:pt x="597" y="552"/>
                        <a:pt x="597" y="569"/>
                      </a:cubicBezTo>
                      <a:cubicBezTo>
                        <a:pt x="592" y="583"/>
                        <a:pt x="583" y="592"/>
                        <a:pt x="569" y="597"/>
                      </a:cubicBezTo>
                      <a:cubicBezTo>
                        <a:pt x="389" y="597"/>
                        <a:pt x="208" y="597"/>
                        <a:pt x="28" y="597"/>
                      </a:cubicBezTo>
                      <a:cubicBezTo>
                        <a:pt x="14" y="592"/>
                        <a:pt x="5" y="583"/>
                        <a:pt x="0" y="569"/>
                      </a:cubicBezTo>
                      <a:cubicBezTo>
                        <a:pt x="0" y="552"/>
                        <a:pt x="0" y="536"/>
                        <a:pt x="0" y="520"/>
                      </a:cubicBezTo>
                      <a:cubicBezTo>
                        <a:pt x="11" y="499"/>
                        <a:pt x="25" y="475"/>
                        <a:pt x="44" y="454"/>
                      </a:cubicBezTo>
                      <a:cubicBezTo>
                        <a:pt x="60" y="437"/>
                        <a:pt x="88" y="414"/>
                        <a:pt x="110" y="410"/>
                      </a:cubicBezTo>
                      <a:cubicBezTo>
                        <a:pt x="138" y="405"/>
                        <a:pt x="162" y="412"/>
                        <a:pt x="181" y="403"/>
                      </a:cubicBezTo>
                      <a:cubicBezTo>
                        <a:pt x="197" y="396"/>
                        <a:pt x="210" y="382"/>
                        <a:pt x="217" y="367"/>
                      </a:cubicBezTo>
                      <a:cubicBezTo>
                        <a:pt x="221" y="358"/>
                        <a:pt x="228" y="331"/>
                        <a:pt x="224" y="313"/>
                      </a:cubicBezTo>
                      <a:cubicBezTo>
                        <a:pt x="221" y="303"/>
                        <a:pt x="207" y="289"/>
                        <a:pt x="199" y="275"/>
                      </a:cubicBezTo>
                      <a:cubicBezTo>
                        <a:pt x="194" y="264"/>
                        <a:pt x="192" y="253"/>
                        <a:pt x="188" y="244"/>
                      </a:cubicBezTo>
                      <a:cubicBezTo>
                        <a:pt x="182" y="234"/>
                        <a:pt x="172" y="229"/>
                        <a:pt x="169" y="215"/>
                      </a:cubicBezTo>
                      <a:cubicBezTo>
                        <a:pt x="164" y="193"/>
                        <a:pt x="175" y="186"/>
                        <a:pt x="177" y="171"/>
                      </a:cubicBezTo>
                      <a:cubicBezTo>
                        <a:pt x="182" y="143"/>
                        <a:pt x="176" y="116"/>
                        <a:pt x="178" y="93"/>
                      </a:cubicBezTo>
                      <a:cubicBezTo>
                        <a:pt x="184" y="34"/>
                        <a:pt x="220" y="8"/>
                        <a:pt x="2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7"/>
                <p:cNvSpPr>
                  <a:spLocks noEditPoints="1"/>
                </p:cNvSpPr>
                <p:nvPr/>
              </p:nvSpPr>
              <p:spPr bwMode="auto">
                <a:xfrm>
                  <a:off x="3259819" y="1584613"/>
                  <a:ext cx="673165" cy="460097"/>
                </a:xfrm>
                <a:custGeom>
                  <a:avLst/>
                  <a:gdLst>
                    <a:gd name="T0" fmla="*/ 0 w 391"/>
                    <a:gd name="T1" fmla="*/ 0 h 251"/>
                    <a:gd name="T2" fmla="*/ 0 w 391"/>
                    <a:gd name="T3" fmla="*/ 251 h 251"/>
                    <a:gd name="T4" fmla="*/ 391 w 391"/>
                    <a:gd name="T5" fmla="*/ 251 h 251"/>
                    <a:gd name="T6" fmla="*/ 391 w 391"/>
                    <a:gd name="T7" fmla="*/ 0 h 251"/>
                    <a:gd name="T8" fmla="*/ 0 w 391"/>
                    <a:gd name="T9" fmla="*/ 0 h 251"/>
                    <a:gd name="T10" fmla="*/ 366 w 391"/>
                    <a:gd name="T11" fmla="*/ 225 h 251"/>
                    <a:gd name="T12" fmla="*/ 25 w 391"/>
                    <a:gd name="T13" fmla="*/ 225 h 251"/>
                    <a:gd name="T14" fmla="*/ 25 w 391"/>
                    <a:gd name="T15" fmla="*/ 25 h 251"/>
                    <a:gd name="T16" fmla="*/ 366 w 391"/>
                    <a:gd name="T17" fmla="*/ 25 h 251"/>
                    <a:gd name="T18" fmla="*/ 366 w 391"/>
                    <a:gd name="T19" fmla="*/ 225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1" h="251">
                      <a:moveTo>
                        <a:pt x="0" y="0"/>
                      </a:moveTo>
                      <a:lnTo>
                        <a:pt x="0" y="251"/>
                      </a:lnTo>
                      <a:lnTo>
                        <a:pt x="391" y="251"/>
                      </a:lnTo>
                      <a:lnTo>
                        <a:pt x="391" y="0"/>
                      </a:lnTo>
                      <a:lnTo>
                        <a:pt x="0" y="0"/>
                      </a:lnTo>
                      <a:close/>
                      <a:moveTo>
                        <a:pt x="366" y="225"/>
                      </a:moveTo>
                      <a:lnTo>
                        <a:pt x="25" y="225"/>
                      </a:lnTo>
                      <a:lnTo>
                        <a:pt x="25" y="25"/>
                      </a:lnTo>
                      <a:lnTo>
                        <a:pt x="366" y="25"/>
                      </a:lnTo>
                      <a:lnTo>
                        <a:pt x="366" y="2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8"/>
                <p:cNvSpPr>
                  <a:spLocks/>
                </p:cNvSpPr>
                <p:nvPr/>
              </p:nvSpPr>
              <p:spPr bwMode="auto">
                <a:xfrm>
                  <a:off x="3582907" y="1687157"/>
                  <a:ext cx="249237" cy="28648"/>
                </a:xfrm>
                <a:custGeom>
                  <a:avLst/>
                  <a:gdLst>
                    <a:gd name="T0" fmla="*/ 549 w 561"/>
                    <a:gd name="T1" fmla="*/ 86 h 86"/>
                    <a:gd name="T2" fmla="*/ 12 w 561"/>
                    <a:gd name="T3" fmla="*/ 86 h 86"/>
                    <a:gd name="T4" fmla="*/ 0 w 561"/>
                    <a:gd name="T5" fmla="*/ 74 h 86"/>
                    <a:gd name="T6" fmla="*/ 0 w 561"/>
                    <a:gd name="T7" fmla="*/ 12 h 86"/>
                    <a:gd name="T8" fmla="*/ 12 w 561"/>
                    <a:gd name="T9" fmla="*/ 0 h 86"/>
                    <a:gd name="T10" fmla="*/ 549 w 561"/>
                    <a:gd name="T11" fmla="*/ 0 h 86"/>
                    <a:gd name="T12" fmla="*/ 561 w 561"/>
                    <a:gd name="T13" fmla="*/ 12 h 86"/>
                    <a:gd name="T14" fmla="*/ 561 w 561"/>
                    <a:gd name="T15" fmla="*/ 74 h 86"/>
                    <a:gd name="T16" fmla="*/ 549 w 561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1" h="86">
                      <a:moveTo>
                        <a:pt x="549" y="86"/>
                      </a:moveTo>
                      <a:cubicBezTo>
                        <a:pt x="12" y="86"/>
                        <a:pt x="12" y="86"/>
                        <a:pt x="12" y="86"/>
                      </a:cubicBezTo>
                      <a:cubicBezTo>
                        <a:pt x="5" y="86"/>
                        <a:pt x="0" y="81"/>
                        <a:pt x="0" y="74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549" y="0"/>
                        <a:pt x="549" y="0"/>
                        <a:pt x="549" y="0"/>
                      </a:cubicBezTo>
                      <a:cubicBezTo>
                        <a:pt x="555" y="0"/>
                        <a:pt x="561" y="5"/>
                        <a:pt x="561" y="12"/>
                      </a:cubicBezTo>
                      <a:cubicBezTo>
                        <a:pt x="561" y="74"/>
                        <a:pt x="561" y="74"/>
                        <a:pt x="561" y="74"/>
                      </a:cubicBezTo>
                      <a:cubicBezTo>
                        <a:pt x="561" y="81"/>
                        <a:pt x="555" y="86"/>
                        <a:pt x="549" y="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9"/>
                <p:cNvSpPr>
                  <a:spLocks/>
                </p:cNvSpPr>
                <p:nvPr/>
              </p:nvSpPr>
              <p:spPr bwMode="auto">
                <a:xfrm>
                  <a:off x="3582907" y="1763357"/>
                  <a:ext cx="249237" cy="28648"/>
                </a:xfrm>
                <a:custGeom>
                  <a:avLst/>
                  <a:gdLst>
                    <a:gd name="T0" fmla="*/ 549 w 561"/>
                    <a:gd name="T1" fmla="*/ 87 h 87"/>
                    <a:gd name="T2" fmla="*/ 12 w 561"/>
                    <a:gd name="T3" fmla="*/ 87 h 87"/>
                    <a:gd name="T4" fmla="*/ 0 w 561"/>
                    <a:gd name="T5" fmla="*/ 75 h 87"/>
                    <a:gd name="T6" fmla="*/ 0 w 561"/>
                    <a:gd name="T7" fmla="*/ 12 h 87"/>
                    <a:gd name="T8" fmla="*/ 12 w 561"/>
                    <a:gd name="T9" fmla="*/ 0 h 87"/>
                    <a:gd name="T10" fmla="*/ 549 w 561"/>
                    <a:gd name="T11" fmla="*/ 0 h 87"/>
                    <a:gd name="T12" fmla="*/ 561 w 561"/>
                    <a:gd name="T13" fmla="*/ 12 h 87"/>
                    <a:gd name="T14" fmla="*/ 561 w 561"/>
                    <a:gd name="T15" fmla="*/ 75 h 87"/>
                    <a:gd name="T16" fmla="*/ 549 w 561"/>
                    <a:gd name="T1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1" h="87">
                      <a:moveTo>
                        <a:pt x="549" y="87"/>
                      </a:move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5" y="87"/>
                        <a:pt x="0" y="81"/>
                        <a:pt x="0" y="7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549" y="0"/>
                        <a:pt x="549" y="0"/>
                        <a:pt x="549" y="0"/>
                      </a:cubicBezTo>
                      <a:cubicBezTo>
                        <a:pt x="555" y="0"/>
                        <a:pt x="561" y="5"/>
                        <a:pt x="561" y="12"/>
                      </a:cubicBezTo>
                      <a:cubicBezTo>
                        <a:pt x="561" y="75"/>
                        <a:pt x="561" y="75"/>
                        <a:pt x="561" y="75"/>
                      </a:cubicBezTo>
                      <a:cubicBezTo>
                        <a:pt x="561" y="81"/>
                        <a:pt x="555" y="87"/>
                        <a:pt x="549" y="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0"/>
                <p:cNvSpPr>
                  <a:spLocks/>
                </p:cNvSpPr>
                <p:nvPr/>
              </p:nvSpPr>
              <p:spPr bwMode="auto">
                <a:xfrm>
                  <a:off x="3652756" y="1837969"/>
                  <a:ext cx="179386" cy="28648"/>
                </a:xfrm>
                <a:custGeom>
                  <a:avLst/>
                  <a:gdLst>
                    <a:gd name="T0" fmla="*/ 390 w 402"/>
                    <a:gd name="T1" fmla="*/ 87 h 87"/>
                    <a:gd name="T2" fmla="*/ 12 w 402"/>
                    <a:gd name="T3" fmla="*/ 87 h 87"/>
                    <a:gd name="T4" fmla="*/ 0 w 402"/>
                    <a:gd name="T5" fmla="*/ 75 h 87"/>
                    <a:gd name="T6" fmla="*/ 0 w 402"/>
                    <a:gd name="T7" fmla="*/ 12 h 87"/>
                    <a:gd name="T8" fmla="*/ 12 w 402"/>
                    <a:gd name="T9" fmla="*/ 0 h 87"/>
                    <a:gd name="T10" fmla="*/ 390 w 402"/>
                    <a:gd name="T11" fmla="*/ 0 h 87"/>
                    <a:gd name="T12" fmla="*/ 402 w 402"/>
                    <a:gd name="T13" fmla="*/ 12 h 87"/>
                    <a:gd name="T14" fmla="*/ 402 w 402"/>
                    <a:gd name="T15" fmla="*/ 75 h 87"/>
                    <a:gd name="T16" fmla="*/ 390 w 402"/>
                    <a:gd name="T1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87">
                      <a:moveTo>
                        <a:pt x="390" y="87"/>
                      </a:move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6" y="87"/>
                        <a:pt x="0" y="81"/>
                        <a:pt x="0" y="7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390" y="0"/>
                        <a:pt x="390" y="0"/>
                        <a:pt x="390" y="0"/>
                      </a:cubicBezTo>
                      <a:cubicBezTo>
                        <a:pt x="396" y="0"/>
                        <a:pt x="402" y="5"/>
                        <a:pt x="402" y="12"/>
                      </a:cubicBezTo>
                      <a:cubicBezTo>
                        <a:pt x="402" y="75"/>
                        <a:pt x="402" y="75"/>
                        <a:pt x="402" y="75"/>
                      </a:cubicBezTo>
                      <a:cubicBezTo>
                        <a:pt x="402" y="81"/>
                        <a:pt x="396" y="87"/>
                        <a:pt x="390" y="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11"/>
                <p:cNvSpPr>
                  <a:spLocks/>
                </p:cNvSpPr>
                <p:nvPr/>
              </p:nvSpPr>
              <p:spPr bwMode="auto">
                <a:xfrm>
                  <a:off x="3652756" y="1914168"/>
                  <a:ext cx="179386" cy="28648"/>
                </a:xfrm>
                <a:custGeom>
                  <a:avLst/>
                  <a:gdLst>
                    <a:gd name="T0" fmla="*/ 390 w 402"/>
                    <a:gd name="T1" fmla="*/ 87 h 87"/>
                    <a:gd name="T2" fmla="*/ 12 w 402"/>
                    <a:gd name="T3" fmla="*/ 87 h 87"/>
                    <a:gd name="T4" fmla="*/ 0 w 402"/>
                    <a:gd name="T5" fmla="*/ 75 h 87"/>
                    <a:gd name="T6" fmla="*/ 0 w 402"/>
                    <a:gd name="T7" fmla="*/ 12 h 87"/>
                    <a:gd name="T8" fmla="*/ 12 w 402"/>
                    <a:gd name="T9" fmla="*/ 0 h 87"/>
                    <a:gd name="T10" fmla="*/ 390 w 402"/>
                    <a:gd name="T11" fmla="*/ 0 h 87"/>
                    <a:gd name="T12" fmla="*/ 402 w 402"/>
                    <a:gd name="T13" fmla="*/ 12 h 87"/>
                    <a:gd name="T14" fmla="*/ 402 w 402"/>
                    <a:gd name="T15" fmla="*/ 75 h 87"/>
                    <a:gd name="T16" fmla="*/ 390 w 402"/>
                    <a:gd name="T1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87">
                      <a:moveTo>
                        <a:pt x="390" y="87"/>
                      </a:move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6" y="87"/>
                        <a:pt x="0" y="81"/>
                        <a:pt x="0" y="7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390" y="0"/>
                        <a:pt x="390" y="0"/>
                        <a:pt x="390" y="0"/>
                      </a:cubicBezTo>
                      <a:cubicBezTo>
                        <a:pt x="396" y="0"/>
                        <a:pt x="402" y="5"/>
                        <a:pt x="402" y="12"/>
                      </a:cubicBezTo>
                      <a:cubicBezTo>
                        <a:pt x="402" y="75"/>
                        <a:pt x="402" y="75"/>
                        <a:pt x="402" y="75"/>
                      </a:cubicBezTo>
                      <a:cubicBezTo>
                        <a:pt x="402" y="81"/>
                        <a:pt x="396" y="87"/>
                        <a:pt x="390" y="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4" name="Rectangle 93"/>
              <p:cNvSpPr/>
              <p:nvPr/>
            </p:nvSpPr>
            <p:spPr>
              <a:xfrm>
                <a:off x="3682643" y="2146349"/>
                <a:ext cx="822508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Hacktivists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5" name="AutoShape 147"/>
              <p:cNvSpPr>
                <a:spLocks noChangeArrowheads="1"/>
              </p:cNvSpPr>
              <p:nvPr/>
            </p:nvSpPr>
            <p:spPr bwMode="gray">
              <a:xfrm>
                <a:off x="3197687" y="2065071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96" name="Group 81"/>
              <p:cNvGrpSpPr>
                <a:grpSpLocks noChangeAspect="1"/>
              </p:cNvGrpSpPr>
              <p:nvPr/>
            </p:nvGrpSpPr>
            <p:grpSpPr>
              <a:xfrm>
                <a:off x="3276066" y="2097807"/>
                <a:ext cx="221243" cy="312528"/>
                <a:chOff x="3230192" y="5446500"/>
                <a:chExt cx="458517" cy="647700"/>
              </a:xfrm>
              <a:solidFill>
                <a:schemeClr val="bg1"/>
              </a:solidFill>
            </p:grpSpPr>
            <p:sp>
              <p:nvSpPr>
                <p:cNvPr id="98" name="Freeform 315"/>
                <p:cNvSpPr>
                  <a:spLocks/>
                </p:cNvSpPr>
                <p:nvPr/>
              </p:nvSpPr>
              <p:spPr bwMode="auto">
                <a:xfrm>
                  <a:off x="3237413" y="5790207"/>
                  <a:ext cx="194238" cy="301105"/>
                </a:xfrm>
                <a:custGeom>
                  <a:avLst/>
                  <a:gdLst>
                    <a:gd name="T0" fmla="*/ 0 w 113"/>
                    <a:gd name="T1" fmla="*/ 1 h 175"/>
                    <a:gd name="T2" fmla="*/ 5 w 113"/>
                    <a:gd name="T3" fmla="*/ 2 h 175"/>
                    <a:gd name="T4" fmla="*/ 74 w 113"/>
                    <a:gd name="T5" fmla="*/ 125 h 175"/>
                    <a:gd name="T6" fmla="*/ 73 w 113"/>
                    <a:gd name="T7" fmla="*/ 93 h 175"/>
                    <a:gd name="T8" fmla="*/ 113 w 113"/>
                    <a:gd name="T9" fmla="*/ 110 h 175"/>
                    <a:gd name="T10" fmla="*/ 113 w 113"/>
                    <a:gd name="T11" fmla="*/ 175 h 175"/>
                    <a:gd name="T12" fmla="*/ 86 w 113"/>
                    <a:gd name="T13" fmla="*/ 158 h 175"/>
                    <a:gd name="T14" fmla="*/ 0 w 113"/>
                    <a:gd name="T15" fmla="*/ 1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175">
                      <a:moveTo>
                        <a:pt x="0" y="1"/>
                      </a:moveTo>
                      <a:cubicBezTo>
                        <a:pt x="3" y="0"/>
                        <a:pt x="3" y="2"/>
                        <a:pt x="5" y="2"/>
                      </a:cubicBezTo>
                      <a:cubicBezTo>
                        <a:pt x="25" y="47"/>
                        <a:pt x="52" y="83"/>
                        <a:pt x="74" y="125"/>
                      </a:cubicBezTo>
                      <a:cubicBezTo>
                        <a:pt x="76" y="120"/>
                        <a:pt x="70" y="105"/>
                        <a:pt x="73" y="93"/>
                      </a:cubicBezTo>
                      <a:cubicBezTo>
                        <a:pt x="88" y="96"/>
                        <a:pt x="105" y="99"/>
                        <a:pt x="113" y="110"/>
                      </a:cubicBezTo>
                      <a:cubicBezTo>
                        <a:pt x="107" y="133"/>
                        <a:pt x="107" y="151"/>
                        <a:pt x="113" y="175"/>
                      </a:cubicBezTo>
                      <a:cubicBezTo>
                        <a:pt x="102" y="174"/>
                        <a:pt x="93" y="166"/>
                        <a:pt x="86" y="158"/>
                      </a:cubicBezTo>
                      <a:cubicBezTo>
                        <a:pt x="51" y="116"/>
                        <a:pt x="19" y="56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316"/>
                <p:cNvSpPr>
                  <a:spLocks/>
                </p:cNvSpPr>
                <p:nvPr/>
              </p:nvSpPr>
              <p:spPr bwMode="auto">
                <a:xfrm>
                  <a:off x="3497360" y="5800316"/>
                  <a:ext cx="29605" cy="36104"/>
                </a:xfrm>
                <a:custGeom>
                  <a:avLst/>
                  <a:gdLst>
                    <a:gd name="T0" fmla="*/ 0 w 17"/>
                    <a:gd name="T1" fmla="*/ 0 h 21"/>
                    <a:gd name="T2" fmla="*/ 16 w 17"/>
                    <a:gd name="T3" fmla="*/ 21 h 21"/>
                    <a:gd name="T4" fmla="*/ 0 w 17"/>
                    <a:gd name="T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21">
                      <a:moveTo>
                        <a:pt x="0" y="0"/>
                      </a:moveTo>
                      <a:cubicBezTo>
                        <a:pt x="11" y="2"/>
                        <a:pt x="17" y="8"/>
                        <a:pt x="16" y="21"/>
                      </a:cubicBezTo>
                      <a:cubicBezTo>
                        <a:pt x="13" y="12"/>
                        <a:pt x="3" y="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317"/>
                <p:cNvSpPr>
                  <a:spLocks/>
                </p:cNvSpPr>
                <p:nvPr/>
              </p:nvSpPr>
              <p:spPr bwMode="auto">
                <a:xfrm>
                  <a:off x="3277127" y="5803926"/>
                  <a:ext cx="385588" cy="290274"/>
                </a:xfrm>
                <a:custGeom>
                  <a:avLst/>
                  <a:gdLst>
                    <a:gd name="T0" fmla="*/ 220 w 224"/>
                    <a:gd name="T1" fmla="*/ 0 h 169"/>
                    <a:gd name="T2" fmla="*/ 222 w 224"/>
                    <a:gd name="T3" fmla="*/ 2 h 169"/>
                    <a:gd name="T4" fmla="*/ 186 w 224"/>
                    <a:gd name="T5" fmla="*/ 88 h 169"/>
                    <a:gd name="T6" fmla="*/ 115 w 224"/>
                    <a:gd name="T7" fmla="*/ 169 h 169"/>
                    <a:gd name="T8" fmla="*/ 121 w 224"/>
                    <a:gd name="T9" fmla="*/ 96 h 169"/>
                    <a:gd name="T10" fmla="*/ 0 w 224"/>
                    <a:gd name="T11" fmla="*/ 12 h 169"/>
                    <a:gd name="T12" fmla="*/ 90 w 224"/>
                    <a:gd name="T13" fmla="*/ 73 h 169"/>
                    <a:gd name="T14" fmla="*/ 170 w 224"/>
                    <a:gd name="T15" fmla="*/ 58 h 169"/>
                    <a:gd name="T16" fmla="*/ 205 w 224"/>
                    <a:gd name="T17" fmla="*/ 16 h 169"/>
                    <a:gd name="T18" fmla="*/ 176 w 224"/>
                    <a:gd name="T19" fmla="*/ 62 h 169"/>
                    <a:gd name="T20" fmla="*/ 155 w 224"/>
                    <a:gd name="T21" fmla="*/ 110 h 169"/>
                    <a:gd name="T22" fmla="*/ 220 w 224"/>
                    <a:gd name="T23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4" h="169">
                      <a:moveTo>
                        <a:pt x="220" y="0"/>
                      </a:moveTo>
                      <a:cubicBezTo>
                        <a:pt x="224" y="0"/>
                        <a:pt x="224" y="2"/>
                        <a:pt x="222" y="2"/>
                      </a:cubicBezTo>
                      <a:cubicBezTo>
                        <a:pt x="220" y="33"/>
                        <a:pt x="202" y="62"/>
                        <a:pt x="186" y="88"/>
                      </a:cubicBezTo>
                      <a:cubicBezTo>
                        <a:pt x="166" y="120"/>
                        <a:pt x="148" y="154"/>
                        <a:pt x="115" y="169"/>
                      </a:cubicBezTo>
                      <a:cubicBezTo>
                        <a:pt x="119" y="147"/>
                        <a:pt x="109" y="112"/>
                        <a:pt x="121" y="96"/>
                      </a:cubicBezTo>
                      <a:cubicBezTo>
                        <a:pt x="56" y="92"/>
                        <a:pt x="18" y="62"/>
                        <a:pt x="0" y="12"/>
                      </a:cubicBezTo>
                      <a:cubicBezTo>
                        <a:pt x="14" y="45"/>
                        <a:pt x="46" y="68"/>
                        <a:pt x="90" y="73"/>
                      </a:cubicBezTo>
                      <a:cubicBezTo>
                        <a:pt x="121" y="77"/>
                        <a:pt x="152" y="71"/>
                        <a:pt x="170" y="58"/>
                      </a:cubicBezTo>
                      <a:cubicBezTo>
                        <a:pt x="187" y="46"/>
                        <a:pt x="190" y="28"/>
                        <a:pt x="205" y="16"/>
                      </a:cubicBezTo>
                      <a:cubicBezTo>
                        <a:pt x="201" y="37"/>
                        <a:pt x="189" y="50"/>
                        <a:pt x="176" y="62"/>
                      </a:cubicBezTo>
                      <a:cubicBezTo>
                        <a:pt x="183" y="77"/>
                        <a:pt x="160" y="93"/>
                        <a:pt x="155" y="110"/>
                      </a:cubicBezTo>
                      <a:cubicBezTo>
                        <a:pt x="180" y="84"/>
                        <a:pt x="205" y="42"/>
                        <a:pt x="2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318"/>
                <p:cNvSpPr>
                  <a:spLocks/>
                </p:cNvSpPr>
                <p:nvPr/>
              </p:nvSpPr>
              <p:spPr bwMode="auto">
                <a:xfrm>
                  <a:off x="3428762" y="5893463"/>
                  <a:ext cx="49823" cy="33937"/>
                </a:xfrm>
                <a:custGeom>
                  <a:avLst/>
                  <a:gdLst>
                    <a:gd name="T0" fmla="*/ 11 w 29"/>
                    <a:gd name="T1" fmla="*/ 0 h 20"/>
                    <a:gd name="T2" fmla="*/ 29 w 29"/>
                    <a:gd name="T3" fmla="*/ 15 h 20"/>
                    <a:gd name="T4" fmla="*/ 0 w 29"/>
                    <a:gd name="T5" fmla="*/ 17 h 20"/>
                    <a:gd name="T6" fmla="*/ 11 w 29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20">
                      <a:moveTo>
                        <a:pt x="11" y="0"/>
                      </a:moveTo>
                      <a:cubicBezTo>
                        <a:pt x="20" y="2"/>
                        <a:pt x="23" y="10"/>
                        <a:pt x="29" y="15"/>
                      </a:cubicBezTo>
                      <a:cubicBezTo>
                        <a:pt x="23" y="20"/>
                        <a:pt x="9" y="16"/>
                        <a:pt x="0" y="17"/>
                      </a:cubicBezTo>
                      <a:cubicBezTo>
                        <a:pt x="1" y="9"/>
                        <a:pt x="6" y="5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319"/>
                <p:cNvSpPr>
                  <a:spLocks noEditPoints="1"/>
                </p:cNvSpPr>
                <p:nvPr/>
              </p:nvSpPr>
              <p:spPr bwMode="auto">
                <a:xfrm>
                  <a:off x="3230192" y="5446500"/>
                  <a:ext cx="458517" cy="467182"/>
                </a:xfrm>
                <a:custGeom>
                  <a:avLst/>
                  <a:gdLst>
                    <a:gd name="T0" fmla="*/ 107 w 266"/>
                    <a:gd name="T1" fmla="*/ 112 h 272"/>
                    <a:gd name="T2" fmla="*/ 19 w 266"/>
                    <a:gd name="T3" fmla="*/ 97 h 272"/>
                    <a:gd name="T4" fmla="*/ 65 w 266"/>
                    <a:gd name="T5" fmla="*/ 85 h 272"/>
                    <a:gd name="T6" fmla="*/ 48 w 266"/>
                    <a:gd name="T7" fmla="*/ 87 h 272"/>
                    <a:gd name="T8" fmla="*/ 101 w 266"/>
                    <a:gd name="T9" fmla="*/ 133 h 272"/>
                    <a:gd name="T10" fmla="*/ 98 w 266"/>
                    <a:gd name="T11" fmla="*/ 197 h 272"/>
                    <a:gd name="T12" fmla="*/ 88 w 266"/>
                    <a:gd name="T13" fmla="*/ 235 h 272"/>
                    <a:gd name="T14" fmla="*/ 98 w 266"/>
                    <a:gd name="T15" fmla="*/ 216 h 272"/>
                    <a:gd name="T16" fmla="*/ 103 w 266"/>
                    <a:gd name="T17" fmla="*/ 247 h 272"/>
                    <a:gd name="T18" fmla="*/ 42 w 266"/>
                    <a:gd name="T19" fmla="*/ 222 h 272"/>
                    <a:gd name="T20" fmla="*/ 77 w 266"/>
                    <a:gd name="T21" fmla="*/ 214 h 272"/>
                    <a:gd name="T22" fmla="*/ 32 w 266"/>
                    <a:gd name="T23" fmla="*/ 214 h 272"/>
                    <a:gd name="T24" fmla="*/ 2 w 266"/>
                    <a:gd name="T25" fmla="*/ 133 h 272"/>
                    <a:gd name="T26" fmla="*/ 23 w 266"/>
                    <a:gd name="T27" fmla="*/ 28 h 272"/>
                    <a:gd name="T28" fmla="*/ 148 w 266"/>
                    <a:gd name="T29" fmla="*/ 3 h 272"/>
                    <a:gd name="T30" fmla="*/ 244 w 266"/>
                    <a:gd name="T31" fmla="*/ 33 h 272"/>
                    <a:gd name="T32" fmla="*/ 261 w 266"/>
                    <a:gd name="T33" fmla="*/ 151 h 272"/>
                    <a:gd name="T34" fmla="*/ 220 w 266"/>
                    <a:gd name="T35" fmla="*/ 129 h 272"/>
                    <a:gd name="T36" fmla="*/ 163 w 266"/>
                    <a:gd name="T37" fmla="*/ 147 h 272"/>
                    <a:gd name="T38" fmla="*/ 261 w 266"/>
                    <a:gd name="T39" fmla="*/ 154 h 272"/>
                    <a:gd name="T40" fmla="*/ 188 w 266"/>
                    <a:gd name="T41" fmla="*/ 216 h 272"/>
                    <a:gd name="T42" fmla="*/ 213 w 266"/>
                    <a:gd name="T43" fmla="*/ 224 h 272"/>
                    <a:gd name="T44" fmla="*/ 148 w 266"/>
                    <a:gd name="T45" fmla="*/ 245 h 272"/>
                    <a:gd name="T46" fmla="*/ 113 w 266"/>
                    <a:gd name="T47" fmla="*/ 247 h 272"/>
                    <a:gd name="T48" fmla="*/ 109 w 266"/>
                    <a:gd name="T49" fmla="*/ 122 h 272"/>
                    <a:gd name="T50" fmla="*/ 73 w 266"/>
                    <a:gd name="T51" fmla="*/ 91 h 272"/>
                    <a:gd name="T52" fmla="*/ 107 w 266"/>
                    <a:gd name="T53" fmla="*/ 112 h 272"/>
                    <a:gd name="T54" fmla="*/ 149 w 266"/>
                    <a:gd name="T55" fmla="*/ 133 h 272"/>
                    <a:gd name="T56" fmla="*/ 192 w 266"/>
                    <a:gd name="T57" fmla="*/ 99 h 272"/>
                    <a:gd name="T58" fmla="*/ 213 w 266"/>
                    <a:gd name="T59" fmla="*/ 87 h 272"/>
                    <a:gd name="T60" fmla="*/ 149 w 266"/>
                    <a:gd name="T61" fmla="*/ 133 h 272"/>
                    <a:gd name="T62" fmla="*/ 242 w 266"/>
                    <a:gd name="T63" fmla="*/ 97 h 272"/>
                    <a:gd name="T64" fmla="*/ 151 w 266"/>
                    <a:gd name="T65" fmla="*/ 112 h 272"/>
                    <a:gd name="T66" fmla="*/ 242 w 266"/>
                    <a:gd name="T67" fmla="*/ 97 h 272"/>
                    <a:gd name="T68" fmla="*/ 17 w 266"/>
                    <a:gd name="T69" fmla="*/ 164 h 272"/>
                    <a:gd name="T70" fmla="*/ 98 w 266"/>
                    <a:gd name="T71" fmla="*/ 147 h 272"/>
                    <a:gd name="T72" fmla="*/ 17 w 266"/>
                    <a:gd name="T73" fmla="*/ 164 h 272"/>
                    <a:gd name="T74" fmla="*/ 171 w 266"/>
                    <a:gd name="T75" fmla="*/ 227 h 272"/>
                    <a:gd name="T76" fmla="*/ 155 w 266"/>
                    <a:gd name="T77" fmla="*/ 206 h 272"/>
                    <a:gd name="T78" fmla="*/ 171 w 266"/>
                    <a:gd name="T79" fmla="*/ 227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6" h="272">
                      <a:moveTo>
                        <a:pt x="107" y="112"/>
                      </a:moveTo>
                      <a:cubicBezTo>
                        <a:pt x="128" y="74"/>
                        <a:pt x="28" y="54"/>
                        <a:pt x="19" y="97"/>
                      </a:cubicBezTo>
                      <a:cubicBezTo>
                        <a:pt x="26" y="92"/>
                        <a:pt x="45" y="77"/>
                        <a:pt x="65" y="85"/>
                      </a:cubicBezTo>
                      <a:cubicBezTo>
                        <a:pt x="63" y="90"/>
                        <a:pt x="53" y="86"/>
                        <a:pt x="48" y="87"/>
                      </a:cubicBezTo>
                      <a:cubicBezTo>
                        <a:pt x="68" y="100"/>
                        <a:pt x="91" y="110"/>
                        <a:pt x="101" y="133"/>
                      </a:cubicBezTo>
                      <a:cubicBezTo>
                        <a:pt x="98" y="158"/>
                        <a:pt x="106" y="178"/>
                        <a:pt x="98" y="197"/>
                      </a:cubicBezTo>
                      <a:cubicBezTo>
                        <a:pt x="91" y="211"/>
                        <a:pt x="65" y="218"/>
                        <a:pt x="88" y="235"/>
                      </a:cubicBezTo>
                      <a:cubicBezTo>
                        <a:pt x="93" y="232"/>
                        <a:pt x="91" y="221"/>
                        <a:pt x="98" y="216"/>
                      </a:cubicBezTo>
                      <a:cubicBezTo>
                        <a:pt x="102" y="224"/>
                        <a:pt x="101" y="240"/>
                        <a:pt x="103" y="247"/>
                      </a:cubicBezTo>
                      <a:cubicBezTo>
                        <a:pt x="83" y="266"/>
                        <a:pt x="51" y="238"/>
                        <a:pt x="42" y="222"/>
                      </a:cubicBezTo>
                      <a:cubicBezTo>
                        <a:pt x="50" y="216"/>
                        <a:pt x="67" y="219"/>
                        <a:pt x="77" y="214"/>
                      </a:cubicBezTo>
                      <a:cubicBezTo>
                        <a:pt x="64" y="208"/>
                        <a:pt x="48" y="217"/>
                        <a:pt x="32" y="214"/>
                      </a:cubicBezTo>
                      <a:cubicBezTo>
                        <a:pt x="6" y="200"/>
                        <a:pt x="0" y="176"/>
                        <a:pt x="2" y="133"/>
                      </a:cubicBezTo>
                      <a:cubicBezTo>
                        <a:pt x="3" y="95"/>
                        <a:pt x="4" y="47"/>
                        <a:pt x="23" y="28"/>
                      </a:cubicBezTo>
                      <a:cubicBezTo>
                        <a:pt x="42" y="8"/>
                        <a:pt x="104" y="0"/>
                        <a:pt x="148" y="3"/>
                      </a:cubicBezTo>
                      <a:cubicBezTo>
                        <a:pt x="178" y="5"/>
                        <a:pt x="228" y="12"/>
                        <a:pt x="244" y="33"/>
                      </a:cubicBezTo>
                      <a:cubicBezTo>
                        <a:pt x="264" y="63"/>
                        <a:pt x="254" y="105"/>
                        <a:pt x="261" y="151"/>
                      </a:cubicBezTo>
                      <a:cubicBezTo>
                        <a:pt x="245" y="155"/>
                        <a:pt x="234" y="134"/>
                        <a:pt x="220" y="129"/>
                      </a:cubicBezTo>
                      <a:cubicBezTo>
                        <a:pt x="197" y="121"/>
                        <a:pt x="175" y="131"/>
                        <a:pt x="163" y="147"/>
                      </a:cubicBezTo>
                      <a:cubicBezTo>
                        <a:pt x="183" y="166"/>
                        <a:pt x="233" y="146"/>
                        <a:pt x="261" y="154"/>
                      </a:cubicBezTo>
                      <a:cubicBezTo>
                        <a:pt x="266" y="205"/>
                        <a:pt x="234" y="223"/>
                        <a:pt x="188" y="216"/>
                      </a:cubicBezTo>
                      <a:cubicBezTo>
                        <a:pt x="189" y="225"/>
                        <a:pt x="206" y="219"/>
                        <a:pt x="213" y="224"/>
                      </a:cubicBezTo>
                      <a:cubicBezTo>
                        <a:pt x="208" y="248"/>
                        <a:pt x="164" y="272"/>
                        <a:pt x="148" y="245"/>
                      </a:cubicBezTo>
                      <a:cubicBezTo>
                        <a:pt x="137" y="251"/>
                        <a:pt x="125" y="254"/>
                        <a:pt x="113" y="247"/>
                      </a:cubicBezTo>
                      <a:cubicBezTo>
                        <a:pt x="113" y="204"/>
                        <a:pt x="129" y="153"/>
                        <a:pt x="109" y="122"/>
                      </a:cubicBezTo>
                      <a:cubicBezTo>
                        <a:pt x="100" y="107"/>
                        <a:pt x="87" y="101"/>
                        <a:pt x="73" y="91"/>
                      </a:cubicBezTo>
                      <a:cubicBezTo>
                        <a:pt x="84" y="90"/>
                        <a:pt x="94" y="108"/>
                        <a:pt x="107" y="112"/>
                      </a:cubicBezTo>
                      <a:close/>
                      <a:moveTo>
                        <a:pt x="149" y="133"/>
                      </a:moveTo>
                      <a:cubicBezTo>
                        <a:pt x="167" y="126"/>
                        <a:pt x="176" y="108"/>
                        <a:pt x="192" y="99"/>
                      </a:cubicBezTo>
                      <a:cubicBezTo>
                        <a:pt x="199" y="95"/>
                        <a:pt x="209" y="97"/>
                        <a:pt x="213" y="87"/>
                      </a:cubicBezTo>
                      <a:cubicBezTo>
                        <a:pt x="177" y="88"/>
                        <a:pt x="160" y="107"/>
                        <a:pt x="149" y="133"/>
                      </a:cubicBezTo>
                      <a:close/>
                      <a:moveTo>
                        <a:pt x="242" y="97"/>
                      </a:moveTo>
                      <a:cubicBezTo>
                        <a:pt x="231" y="55"/>
                        <a:pt x="137" y="71"/>
                        <a:pt x="151" y="112"/>
                      </a:cubicBezTo>
                      <a:cubicBezTo>
                        <a:pt x="173" y="97"/>
                        <a:pt x="214" y="67"/>
                        <a:pt x="242" y="97"/>
                      </a:cubicBezTo>
                      <a:close/>
                      <a:moveTo>
                        <a:pt x="17" y="164"/>
                      </a:moveTo>
                      <a:cubicBezTo>
                        <a:pt x="35" y="149"/>
                        <a:pt x="84" y="166"/>
                        <a:pt x="98" y="147"/>
                      </a:cubicBezTo>
                      <a:cubicBezTo>
                        <a:pt x="81" y="112"/>
                        <a:pt x="2" y="132"/>
                        <a:pt x="17" y="164"/>
                      </a:cubicBezTo>
                      <a:close/>
                      <a:moveTo>
                        <a:pt x="171" y="227"/>
                      </a:moveTo>
                      <a:cubicBezTo>
                        <a:pt x="172" y="214"/>
                        <a:pt x="166" y="208"/>
                        <a:pt x="155" y="206"/>
                      </a:cubicBezTo>
                      <a:cubicBezTo>
                        <a:pt x="158" y="215"/>
                        <a:pt x="168" y="218"/>
                        <a:pt x="171" y="2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97" name="Straight Connector 140"/>
              <p:cNvCxnSpPr/>
              <p:nvPr/>
            </p:nvCxnSpPr>
            <p:spPr>
              <a:xfrm>
                <a:off x="3197687" y="1582647"/>
                <a:ext cx="2709000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1"/>
            <p:cNvGrpSpPr/>
            <p:nvPr/>
          </p:nvGrpSpPr>
          <p:grpSpPr>
            <a:xfrm>
              <a:off x="6218471" y="968112"/>
              <a:ext cx="3037174" cy="3567886"/>
              <a:chOff x="6071373" y="968112"/>
              <a:chExt cx="3037174" cy="3567886"/>
            </a:xfrm>
          </p:grpSpPr>
          <p:sp>
            <p:nvSpPr>
              <p:cNvPr id="27" name="ZoneTexte 7"/>
              <p:cNvSpPr txBox="1"/>
              <p:nvPr/>
            </p:nvSpPr>
            <p:spPr>
              <a:xfrm>
                <a:off x="6071373" y="968112"/>
                <a:ext cx="3037173" cy="5729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4400"/>
                <a:r>
                  <a:rPr lang="en-US" sz="1600" b="1" dirty="0" smtClean="0">
                    <a:solidFill>
                      <a:schemeClr val="accent2">
                        <a:lumMod val="50000"/>
                      </a:schemeClr>
                    </a:solidFill>
                    <a:ea typeface="Verdana"/>
                    <a:cs typeface="Verdana"/>
                    <a:sym typeface="Verdana"/>
                  </a:rPr>
                  <a:t>Attack vectors </a:t>
                </a:r>
                <a:endParaRPr lang="en-US" sz="1600" b="1" dirty="0" smtClean="0">
                  <a:solidFill>
                    <a:schemeClr val="accent2">
                      <a:lumMod val="50000"/>
                    </a:schemeClr>
                  </a:solidFill>
                  <a:ea typeface="Verdana"/>
                  <a:cs typeface="Verdana"/>
                  <a:sym typeface="Verdana"/>
                </a:endParaRPr>
              </a:p>
              <a:p>
                <a:pPr defTabSz="914400"/>
                <a:r>
                  <a:rPr lang="en-US" sz="1600" b="1" dirty="0" smtClean="0">
                    <a:solidFill>
                      <a:schemeClr val="accent2">
                        <a:lumMod val="50000"/>
                      </a:schemeClr>
                    </a:solidFill>
                    <a:ea typeface="Verdana"/>
                    <a:cs typeface="Verdana"/>
                    <a:sym typeface="Verdana"/>
                  </a:rPr>
                  <a:t>are </a:t>
                </a:r>
                <a:r>
                  <a:rPr lang="en-US" sz="1600" b="1" dirty="0" smtClean="0">
                    <a:solidFill>
                      <a:schemeClr val="accent2">
                        <a:lumMod val="50000"/>
                      </a:schemeClr>
                    </a:solidFill>
                    <a:ea typeface="Verdana"/>
                    <a:cs typeface="Verdana"/>
                    <a:sym typeface="Verdana"/>
                  </a:rPr>
                  <a:t>more targeted &amp; complex</a:t>
                </a:r>
                <a:endParaRPr lang="en-US" sz="1600" b="1" dirty="0">
                  <a:solidFill>
                    <a:schemeClr val="accent2">
                      <a:lumMod val="50000"/>
                    </a:schemeClr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556330" y="2115058"/>
                <a:ext cx="1856368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Cross-platform malware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" name="AutoShape 147"/>
              <p:cNvSpPr>
                <a:spLocks noChangeArrowheads="1"/>
              </p:cNvSpPr>
              <p:nvPr/>
            </p:nvSpPr>
            <p:spPr bwMode="gray">
              <a:xfrm>
                <a:off x="6071374" y="2065071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pic>
            <p:nvPicPr>
              <p:cNvPr id="30" name="Picture 4" descr="C:\Users\a429138\Pictures\trojan-horse-1-2400px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2379" y="2129512"/>
                <a:ext cx="295991" cy="249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6582249" y="2969923"/>
                <a:ext cx="2526298" cy="28647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Crypto jacking/Drive-by </a:t>
                </a:r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mining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" name="AutoShape 369"/>
              <p:cNvSpPr>
                <a:spLocks noChangeArrowheads="1"/>
              </p:cNvSpPr>
              <p:nvPr/>
            </p:nvSpPr>
            <p:spPr bwMode="gray">
              <a:xfrm>
                <a:off x="6071374" y="2902241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400" kern="0" dirty="0" smtClean="0">
                  <a:cs typeface="Arial" pitchFamily="34" charset="0"/>
                </a:endParaRPr>
              </a:p>
            </p:txBody>
          </p:sp>
          <p:grpSp>
            <p:nvGrpSpPr>
              <p:cNvPr id="33" name="Group 18"/>
              <p:cNvGrpSpPr/>
              <p:nvPr/>
            </p:nvGrpSpPr>
            <p:grpSpPr>
              <a:xfrm>
                <a:off x="6096195" y="3000988"/>
                <a:ext cx="328357" cy="180505"/>
                <a:chOff x="6096196" y="3000988"/>
                <a:chExt cx="328357" cy="180505"/>
              </a:xfrm>
            </p:grpSpPr>
            <p:sp>
              <p:nvSpPr>
                <p:cNvPr id="81" name="Freeform 60"/>
                <p:cNvSpPr/>
                <p:nvPr/>
              </p:nvSpPr>
              <p:spPr>
                <a:xfrm>
                  <a:off x="6096196" y="3000988"/>
                  <a:ext cx="328357" cy="180505"/>
                </a:xfrm>
                <a:custGeom>
                  <a:avLst/>
                  <a:gdLst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68325 h 631825"/>
                    <a:gd name="connsiteX6" fmla="*/ 577850 w 1149350"/>
                    <a:gd name="connsiteY6" fmla="*/ 631825 h 631825"/>
                    <a:gd name="connsiteX7" fmla="*/ 203200 w 1149350"/>
                    <a:gd name="connsiteY7" fmla="*/ 555625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68325 h 631825"/>
                    <a:gd name="connsiteX6" fmla="*/ 577850 w 1149350"/>
                    <a:gd name="connsiteY6" fmla="*/ 631825 h 631825"/>
                    <a:gd name="connsiteX7" fmla="*/ 203200 w 1149350"/>
                    <a:gd name="connsiteY7" fmla="*/ 555625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68325 h 631825"/>
                    <a:gd name="connsiteX6" fmla="*/ 577850 w 1149350"/>
                    <a:gd name="connsiteY6" fmla="*/ 631825 h 631825"/>
                    <a:gd name="connsiteX7" fmla="*/ 203200 w 1149350"/>
                    <a:gd name="connsiteY7" fmla="*/ 555625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68325 h 631825"/>
                    <a:gd name="connsiteX6" fmla="*/ 577850 w 1149350"/>
                    <a:gd name="connsiteY6" fmla="*/ 631825 h 631825"/>
                    <a:gd name="connsiteX7" fmla="*/ 203200 w 1149350"/>
                    <a:gd name="connsiteY7" fmla="*/ 555625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68325 h 631825"/>
                    <a:gd name="connsiteX6" fmla="*/ 577850 w 1149350"/>
                    <a:gd name="connsiteY6" fmla="*/ 631825 h 631825"/>
                    <a:gd name="connsiteX7" fmla="*/ 203200 w 1149350"/>
                    <a:gd name="connsiteY7" fmla="*/ 555625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4886"/>
                    <a:gd name="connsiteX1" fmla="*/ 247650 w 1149350"/>
                    <a:gd name="connsiteY1" fmla="*/ 79375 h 634886"/>
                    <a:gd name="connsiteX2" fmla="*/ 577850 w 1149350"/>
                    <a:gd name="connsiteY2" fmla="*/ 0 h 634886"/>
                    <a:gd name="connsiteX3" fmla="*/ 946150 w 1149350"/>
                    <a:gd name="connsiteY3" fmla="*/ 73025 h 634886"/>
                    <a:gd name="connsiteX4" fmla="*/ 1149350 w 1149350"/>
                    <a:gd name="connsiteY4" fmla="*/ 317500 h 634886"/>
                    <a:gd name="connsiteX5" fmla="*/ 946150 w 1149350"/>
                    <a:gd name="connsiteY5" fmla="*/ 568325 h 634886"/>
                    <a:gd name="connsiteX6" fmla="*/ 577850 w 1149350"/>
                    <a:gd name="connsiteY6" fmla="*/ 631825 h 634886"/>
                    <a:gd name="connsiteX7" fmla="*/ 203200 w 1149350"/>
                    <a:gd name="connsiteY7" fmla="*/ 555625 h 634886"/>
                    <a:gd name="connsiteX8" fmla="*/ 0 w 1149350"/>
                    <a:gd name="connsiteY8" fmla="*/ 320675 h 634886"/>
                    <a:gd name="connsiteX0" fmla="*/ 0 w 1149350"/>
                    <a:gd name="connsiteY0" fmla="*/ 320675 h 632361"/>
                    <a:gd name="connsiteX1" fmla="*/ 247650 w 1149350"/>
                    <a:gd name="connsiteY1" fmla="*/ 79375 h 632361"/>
                    <a:gd name="connsiteX2" fmla="*/ 577850 w 1149350"/>
                    <a:gd name="connsiteY2" fmla="*/ 0 h 632361"/>
                    <a:gd name="connsiteX3" fmla="*/ 946150 w 1149350"/>
                    <a:gd name="connsiteY3" fmla="*/ 73025 h 632361"/>
                    <a:gd name="connsiteX4" fmla="*/ 1149350 w 1149350"/>
                    <a:gd name="connsiteY4" fmla="*/ 317500 h 632361"/>
                    <a:gd name="connsiteX5" fmla="*/ 946150 w 1149350"/>
                    <a:gd name="connsiteY5" fmla="*/ 568325 h 632361"/>
                    <a:gd name="connsiteX6" fmla="*/ 577850 w 1149350"/>
                    <a:gd name="connsiteY6" fmla="*/ 631825 h 632361"/>
                    <a:gd name="connsiteX7" fmla="*/ 203200 w 1149350"/>
                    <a:gd name="connsiteY7" fmla="*/ 555625 h 632361"/>
                    <a:gd name="connsiteX8" fmla="*/ 0 w 1149350"/>
                    <a:gd name="connsiteY8" fmla="*/ 320675 h 632361"/>
                    <a:gd name="connsiteX0" fmla="*/ 445 w 1149795"/>
                    <a:gd name="connsiteY0" fmla="*/ 320675 h 632361"/>
                    <a:gd name="connsiteX1" fmla="*/ 248095 w 1149795"/>
                    <a:gd name="connsiteY1" fmla="*/ 79375 h 632361"/>
                    <a:gd name="connsiteX2" fmla="*/ 578295 w 1149795"/>
                    <a:gd name="connsiteY2" fmla="*/ 0 h 632361"/>
                    <a:gd name="connsiteX3" fmla="*/ 946595 w 1149795"/>
                    <a:gd name="connsiteY3" fmla="*/ 73025 h 632361"/>
                    <a:gd name="connsiteX4" fmla="*/ 1149795 w 1149795"/>
                    <a:gd name="connsiteY4" fmla="*/ 317500 h 632361"/>
                    <a:gd name="connsiteX5" fmla="*/ 946595 w 1149795"/>
                    <a:gd name="connsiteY5" fmla="*/ 568325 h 632361"/>
                    <a:gd name="connsiteX6" fmla="*/ 578295 w 1149795"/>
                    <a:gd name="connsiteY6" fmla="*/ 631825 h 632361"/>
                    <a:gd name="connsiteX7" fmla="*/ 203645 w 1149795"/>
                    <a:gd name="connsiteY7" fmla="*/ 555625 h 632361"/>
                    <a:gd name="connsiteX8" fmla="*/ 445 w 1149795"/>
                    <a:gd name="connsiteY8" fmla="*/ 320675 h 632361"/>
                    <a:gd name="connsiteX0" fmla="*/ 555 w 1149905"/>
                    <a:gd name="connsiteY0" fmla="*/ 320675 h 632361"/>
                    <a:gd name="connsiteX1" fmla="*/ 248205 w 1149905"/>
                    <a:gd name="connsiteY1" fmla="*/ 79375 h 632361"/>
                    <a:gd name="connsiteX2" fmla="*/ 578405 w 1149905"/>
                    <a:gd name="connsiteY2" fmla="*/ 0 h 632361"/>
                    <a:gd name="connsiteX3" fmla="*/ 946705 w 1149905"/>
                    <a:gd name="connsiteY3" fmla="*/ 73025 h 632361"/>
                    <a:gd name="connsiteX4" fmla="*/ 1149905 w 1149905"/>
                    <a:gd name="connsiteY4" fmla="*/ 317500 h 632361"/>
                    <a:gd name="connsiteX5" fmla="*/ 946705 w 1149905"/>
                    <a:gd name="connsiteY5" fmla="*/ 568325 h 632361"/>
                    <a:gd name="connsiteX6" fmla="*/ 578405 w 1149905"/>
                    <a:gd name="connsiteY6" fmla="*/ 631825 h 632361"/>
                    <a:gd name="connsiteX7" fmla="*/ 203755 w 1149905"/>
                    <a:gd name="connsiteY7" fmla="*/ 555625 h 632361"/>
                    <a:gd name="connsiteX8" fmla="*/ 555 w 1149905"/>
                    <a:gd name="connsiteY8" fmla="*/ 320675 h 632361"/>
                    <a:gd name="connsiteX0" fmla="*/ 555 w 1149905"/>
                    <a:gd name="connsiteY0" fmla="*/ 320675 h 632361"/>
                    <a:gd name="connsiteX1" fmla="*/ 248205 w 1149905"/>
                    <a:gd name="connsiteY1" fmla="*/ 79375 h 632361"/>
                    <a:gd name="connsiteX2" fmla="*/ 578405 w 1149905"/>
                    <a:gd name="connsiteY2" fmla="*/ 0 h 632361"/>
                    <a:gd name="connsiteX3" fmla="*/ 946705 w 1149905"/>
                    <a:gd name="connsiteY3" fmla="*/ 73025 h 632361"/>
                    <a:gd name="connsiteX4" fmla="*/ 1149905 w 1149905"/>
                    <a:gd name="connsiteY4" fmla="*/ 317500 h 632361"/>
                    <a:gd name="connsiteX5" fmla="*/ 946705 w 1149905"/>
                    <a:gd name="connsiteY5" fmla="*/ 568325 h 632361"/>
                    <a:gd name="connsiteX6" fmla="*/ 578405 w 1149905"/>
                    <a:gd name="connsiteY6" fmla="*/ 631825 h 632361"/>
                    <a:gd name="connsiteX7" fmla="*/ 203755 w 1149905"/>
                    <a:gd name="connsiteY7" fmla="*/ 555625 h 632361"/>
                    <a:gd name="connsiteX8" fmla="*/ 555 w 1149905"/>
                    <a:gd name="connsiteY8" fmla="*/ 320675 h 632361"/>
                    <a:gd name="connsiteX0" fmla="*/ 555 w 1149905"/>
                    <a:gd name="connsiteY0" fmla="*/ 320675 h 632030"/>
                    <a:gd name="connsiteX1" fmla="*/ 248205 w 1149905"/>
                    <a:gd name="connsiteY1" fmla="*/ 79375 h 632030"/>
                    <a:gd name="connsiteX2" fmla="*/ 578405 w 1149905"/>
                    <a:gd name="connsiteY2" fmla="*/ 0 h 632030"/>
                    <a:gd name="connsiteX3" fmla="*/ 946705 w 1149905"/>
                    <a:gd name="connsiteY3" fmla="*/ 73025 h 632030"/>
                    <a:gd name="connsiteX4" fmla="*/ 1149905 w 1149905"/>
                    <a:gd name="connsiteY4" fmla="*/ 317500 h 632030"/>
                    <a:gd name="connsiteX5" fmla="*/ 946705 w 1149905"/>
                    <a:gd name="connsiteY5" fmla="*/ 568325 h 632030"/>
                    <a:gd name="connsiteX6" fmla="*/ 578405 w 1149905"/>
                    <a:gd name="connsiteY6" fmla="*/ 631825 h 632030"/>
                    <a:gd name="connsiteX7" fmla="*/ 203755 w 1149905"/>
                    <a:gd name="connsiteY7" fmla="*/ 555625 h 632030"/>
                    <a:gd name="connsiteX8" fmla="*/ 555 w 1149905"/>
                    <a:gd name="connsiteY8" fmla="*/ 320675 h 632030"/>
                    <a:gd name="connsiteX0" fmla="*/ 392 w 1149742"/>
                    <a:gd name="connsiteY0" fmla="*/ 320675 h 632030"/>
                    <a:gd name="connsiteX1" fmla="*/ 248042 w 1149742"/>
                    <a:gd name="connsiteY1" fmla="*/ 79375 h 632030"/>
                    <a:gd name="connsiteX2" fmla="*/ 578242 w 1149742"/>
                    <a:gd name="connsiteY2" fmla="*/ 0 h 632030"/>
                    <a:gd name="connsiteX3" fmla="*/ 946542 w 1149742"/>
                    <a:gd name="connsiteY3" fmla="*/ 73025 h 632030"/>
                    <a:gd name="connsiteX4" fmla="*/ 1149742 w 1149742"/>
                    <a:gd name="connsiteY4" fmla="*/ 317500 h 632030"/>
                    <a:gd name="connsiteX5" fmla="*/ 946542 w 1149742"/>
                    <a:gd name="connsiteY5" fmla="*/ 568325 h 632030"/>
                    <a:gd name="connsiteX6" fmla="*/ 578242 w 1149742"/>
                    <a:gd name="connsiteY6" fmla="*/ 631825 h 632030"/>
                    <a:gd name="connsiteX7" fmla="*/ 235342 w 1149742"/>
                    <a:gd name="connsiteY7" fmla="*/ 565150 h 632030"/>
                    <a:gd name="connsiteX8" fmla="*/ 392 w 1149742"/>
                    <a:gd name="connsiteY8" fmla="*/ 320675 h 632030"/>
                    <a:gd name="connsiteX0" fmla="*/ 392 w 1149742"/>
                    <a:gd name="connsiteY0" fmla="*/ 320675 h 632030"/>
                    <a:gd name="connsiteX1" fmla="*/ 248042 w 1149742"/>
                    <a:gd name="connsiteY1" fmla="*/ 79375 h 632030"/>
                    <a:gd name="connsiteX2" fmla="*/ 578242 w 1149742"/>
                    <a:gd name="connsiteY2" fmla="*/ 0 h 632030"/>
                    <a:gd name="connsiteX3" fmla="*/ 946542 w 1149742"/>
                    <a:gd name="connsiteY3" fmla="*/ 73025 h 632030"/>
                    <a:gd name="connsiteX4" fmla="*/ 1149742 w 1149742"/>
                    <a:gd name="connsiteY4" fmla="*/ 317500 h 632030"/>
                    <a:gd name="connsiteX5" fmla="*/ 946542 w 1149742"/>
                    <a:gd name="connsiteY5" fmla="*/ 568325 h 632030"/>
                    <a:gd name="connsiteX6" fmla="*/ 578242 w 1149742"/>
                    <a:gd name="connsiteY6" fmla="*/ 631825 h 632030"/>
                    <a:gd name="connsiteX7" fmla="*/ 235342 w 1149742"/>
                    <a:gd name="connsiteY7" fmla="*/ 565150 h 632030"/>
                    <a:gd name="connsiteX8" fmla="*/ 392 w 1149742"/>
                    <a:gd name="connsiteY8" fmla="*/ 320675 h 632030"/>
                    <a:gd name="connsiteX0" fmla="*/ 392 w 1149742"/>
                    <a:gd name="connsiteY0" fmla="*/ 320675 h 631825"/>
                    <a:gd name="connsiteX1" fmla="*/ 248042 w 1149742"/>
                    <a:gd name="connsiteY1" fmla="*/ 79375 h 631825"/>
                    <a:gd name="connsiteX2" fmla="*/ 578242 w 1149742"/>
                    <a:gd name="connsiteY2" fmla="*/ 0 h 631825"/>
                    <a:gd name="connsiteX3" fmla="*/ 946542 w 1149742"/>
                    <a:gd name="connsiteY3" fmla="*/ 73025 h 631825"/>
                    <a:gd name="connsiteX4" fmla="*/ 1149742 w 1149742"/>
                    <a:gd name="connsiteY4" fmla="*/ 317500 h 631825"/>
                    <a:gd name="connsiteX5" fmla="*/ 946542 w 1149742"/>
                    <a:gd name="connsiteY5" fmla="*/ 568325 h 631825"/>
                    <a:gd name="connsiteX6" fmla="*/ 578242 w 1149742"/>
                    <a:gd name="connsiteY6" fmla="*/ 631825 h 631825"/>
                    <a:gd name="connsiteX7" fmla="*/ 235342 w 1149742"/>
                    <a:gd name="connsiteY7" fmla="*/ 565150 h 631825"/>
                    <a:gd name="connsiteX8" fmla="*/ 392 w 1149742"/>
                    <a:gd name="connsiteY8" fmla="*/ 320675 h 631825"/>
                    <a:gd name="connsiteX0" fmla="*/ 392 w 1149742"/>
                    <a:gd name="connsiteY0" fmla="*/ 320675 h 631825"/>
                    <a:gd name="connsiteX1" fmla="*/ 248042 w 1149742"/>
                    <a:gd name="connsiteY1" fmla="*/ 79375 h 631825"/>
                    <a:gd name="connsiteX2" fmla="*/ 578242 w 1149742"/>
                    <a:gd name="connsiteY2" fmla="*/ 0 h 631825"/>
                    <a:gd name="connsiteX3" fmla="*/ 946542 w 1149742"/>
                    <a:gd name="connsiteY3" fmla="*/ 73025 h 631825"/>
                    <a:gd name="connsiteX4" fmla="*/ 1149742 w 1149742"/>
                    <a:gd name="connsiteY4" fmla="*/ 317500 h 631825"/>
                    <a:gd name="connsiteX5" fmla="*/ 946542 w 1149742"/>
                    <a:gd name="connsiteY5" fmla="*/ 558800 h 631825"/>
                    <a:gd name="connsiteX6" fmla="*/ 578242 w 1149742"/>
                    <a:gd name="connsiteY6" fmla="*/ 631825 h 631825"/>
                    <a:gd name="connsiteX7" fmla="*/ 235342 w 1149742"/>
                    <a:gd name="connsiteY7" fmla="*/ 565150 h 631825"/>
                    <a:gd name="connsiteX8" fmla="*/ 392 w 1149742"/>
                    <a:gd name="connsiteY8" fmla="*/ 320675 h 631825"/>
                    <a:gd name="connsiteX0" fmla="*/ 342 w 1149692"/>
                    <a:gd name="connsiteY0" fmla="*/ 320675 h 631825"/>
                    <a:gd name="connsiteX1" fmla="*/ 247992 w 1149692"/>
                    <a:gd name="connsiteY1" fmla="*/ 79375 h 631825"/>
                    <a:gd name="connsiteX2" fmla="*/ 578192 w 1149692"/>
                    <a:gd name="connsiteY2" fmla="*/ 0 h 631825"/>
                    <a:gd name="connsiteX3" fmla="*/ 946492 w 1149692"/>
                    <a:gd name="connsiteY3" fmla="*/ 73025 h 631825"/>
                    <a:gd name="connsiteX4" fmla="*/ 1149692 w 1149692"/>
                    <a:gd name="connsiteY4" fmla="*/ 317500 h 631825"/>
                    <a:gd name="connsiteX5" fmla="*/ 946492 w 1149692"/>
                    <a:gd name="connsiteY5" fmla="*/ 558800 h 631825"/>
                    <a:gd name="connsiteX6" fmla="*/ 578192 w 1149692"/>
                    <a:gd name="connsiteY6" fmla="*/ 631825 h 631825"/>
                    <a:gd name="connsiteX7" fmla="*/ 235292 w 1149692"/>
                    <a:gd name="connsiteY7" fmla="*/ 565150 h 631825"/>
                    <a:gd name="connsiteX8" fmla="*/ 342 w 1149692"/>
                    <a:gd name="connsiteY8" fmla="*/ 320675 h 631825"/>
                    <a:gd name="connsiteX0" fmla="*/ 325 w 1149675"/>
                    <a:gd name="connsiteY0" fmla="*/ 320675 h 631825"/>
                    <a:gd name="connsiteX1" fmla="*/ 247975 w 1149675"/>
                    <a:gd name="connsiteY1" fmla="*/ 79375 h 631825"/>
                    <a:gd name="connsiteX2" fmla="*/ 578175 w 1149675"/>
                    <a:gd name="connsiteY2" fmla="*/ 0 h 631825"/>
                    <a:gd name="connsiteX3" fmla="*/ 946475 w 1149675"/>
                    <a:gd name="connsiteY3" fmla="*/ 73025 h 631825"/>
                    <a:gd name="connsiteX4" fmla="*/ 1149675 w 1149675"/>
                    <a:gd name="connsiteY4" fmla="*/ 317500 h 631825"/>
                    <a:gd name="connsiteX5" fmla="*/ 946475 w 1149675"/>
                    <a:gd name="connsiteY5" fmla="*/ 558800 h 631825"/>
                    <a:gd name="connsiteX6" fmla="*/ 578175 w 1149675"/>
                    <a:gd name="connsiteY6" fmla="*/ 631825 h 631825"/>
                    <a:gd name="connsiteX7" fmla="*/ 235275 w 1149675"/>
                    <a:gd name="connsiteY7" fmla="*/ 565150 h 631825"/>
                    <a:gd name="connsiteX8" fmla="*/ 325 w 1149675"/>
                    <a:gd name="connsiteY8" fmla="*/ 320675 h 631825"/>
                    <a:gd name="connsiteX0" fmla="*/ 341 w 1149691"/>
                    <a:gd name="connsiteY0" fmla="*/ 320675 h 631825"/>
                    <a:gd name="connsiteX1" fmla="*/ 247991 w 1149691"/>
                    <a:gd name="connsiteY1" fmla="*/ 79375 h 631825"/>
                    <a:gd name="connsiteX2" fmla="*/ 578191 w 1149691"/>
                    <a:gd name="connsiteY2" fmla="*/ 0 h 631825"/>
                    <a:gd name="connsiteX3" fmla="*/ 946491 w 1149691"/>
                    <a:gd name="connsiteY3" fmla="*/ 73025 h 631825"/>
                    <a:gd name="connsiteX4" fmla="*/ 1149691 w 1149691"/>
                    <a:gd name="connsiteY4" fmla="*/ 317500 h 631825"/>
                    <a:gd name="connsiteX5" fmla="*/ 946491 w 1149691"/>
                    <a:gd name="connsiteY5" fmla="*/ 558800 h 631825"/>
                    <a:gd name="connsiteX6" fmla="*/ 578191 w 1149691"/>
                    <a:gd name="connsiteY6" fmla="*/ 631825 h 631825"/>
                    <a:gd name="connsiteX7" fmla="*/ 235291 w 1149691"/>
                    <a:gd name="connsiteY7" fmla="*/ 565150 h 631825"/>
                    <a:gd name="connsiteX8" fmla="*/ 341 w 1149691"/>
                    <a:gd name="connsiteY8" fmla="*/ 320675 h 631825"/>
                    <a:gd name="connsiteX0" fmla="*/ 325 w 1149675"/>
                    <a:gd name="connsiteY0" fmla="*/ 320675 h 631825"/>
                    <a:gd name="connsiteX1" fmla="*/ 247975 w 1149675"/>
                    <a:gd name="connsiteY1" fmla="*/ 79375 h 631825"/>
                    <a:gd name="connsiteX2" fmla="*/ 578175 w 1149675"/>
                    <a:gd name="connsiteY2" fmla="*/ 0 h 631825"/>
                    <a:gd name="connsiteX3" fmla="*/ 946475 w 1149675"/>
                    <a:gd name="connsiteY3" fmla="*/ 73025 h 631825"/>
                    <a:gd name="connsiteX4" fmla="*/ 1149675 w 1149675"/>
                    <a:gd name="connsiteY4" fmla="*/ 317500 h 631825"/>
                    <a:gd name="connsiteX5" fmla="*/ 946475 w 1149675"/>
                    <a:gd name="connsiteY5" fmla="*/ 558800 h 631825"/>
                    <a:gd name="connsiteX6" fmla="*/ 578175 w 1149675"/>
                    <a:gd name="connsiteY6" fmla="*/ 631825 h 631825"/>
                    <a:gd name="connsiteX7" fmla="*/ 235275 w 1149675"/>
                    <a:gd name="connsiteY7" fmla="*/ 565150 h 631825"/>
                    <a:gd name="connsiteX8" fmla="*/ 325 w 1149675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58800 h 631825"/>
                    <a:gd name="connsiteX6" fmla="*/ 577850 w 1149350"/>
                    <a:gd name="connsiteY6" fmla="*/ 631825 h 631825"/>
                    <a:gd name="connsiteX7" fmla="*/ 234950 w 1149350"/>
                    <a:gd name="connsiteY7" fmla="*/ 56515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58800 h 631825"/>
                    <a:gd name="connsiteX6" fmla="*/ 577850 w 1149350"/>
                    <a:gd name="connsiteY6" fmla="*/ 631825 h 631825"/>
                    <a:gd name="connsiteX7" fmla="*/ 234950 w 1149350"/>
                    <a:gd name="connsiteY7" fmla="*/ 56515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58800 h 631825"/>
                    <a:gd name="connsiteX6" fmla="*/ 577850 w 1149350"/>
                    <a:gd name="connsiteY6" fmla="*/ 631825 h 631825"/>
                    <a:gd name="connsiteX7" fmla="*/ 234950 w 1149350"/>
                    <a:gd name="connsiteY7" fmla="*/ 565150 h 631825"/>
                    <a:gd name="connsiteX8" fmla="*/ 0 w 1149350"/>
                    <a:gd name="connsiteY8" fmla="*/ 320675 h 631825"/>
                    <a:gd name="connsiteX0" fmla="*/ 0 w 1158156"/>
                    <a:gd name="connsiteY0" fmla="*/ 320675 h 631825"/>
                    <a:gd name="connsiteX1" fmla="*/ 247650 w 1158156"/>
                    <a:gd name="connsiteY1" fmla="*/ 79375 h 631825"/>
                    <a:gd name="connsiteX2" fmla="*/ 577850 w 1158156"/>
                    <a:gd name="connsiteY2" fmla="*/ 0 h 631825"/>
                    <a:gd name="connsiteX3" fmla="*/ 946150 w 1158156"/>
                    <a:gd name="connsiteY3" fmla="*/ 73025 h 631825"/>
                    <a:gd name="connsiteX4" fmla="*/ 1149350 w 1158156"/>
                    <a:gd name="connsiteY4" fmla="*/ 317500 h 631825"/>
                    <a:gd name="connsiteX5" fmla="*/ 1108074 w 1158156"/>
                    <a:gd name="connsiteY5" fmla="*/ 403226 h 631825"/>
                    <a:gd name="connsiteX6" fmla="*/ 946150 w 1158156"/>
                    <a:gd name="connsiteY6" fmla="*/ 558800 h 631825"/>
                    <a:gd name="connsiteX7" fmla="*/ 577850 w 1158156"/>
                    <a:gd name="connsiteY7" fmla="*/ 631825 h 631825"/>
                    <a:gd name="connsiteX8" fmla="*/ 234950 w 1158156"/>
                    <a:gd name="connsiteY8" fmla="*/ 565150 h 631825"/>
                    <a:gd name="connsiteX9" fmla="*/ 0 w 1158156"/>
                    <a:gd name="connsiteY9" fmla="*/ 320675 h 631825"/>
                    <a:gd name="connsiteX0" fmla="*/ 0 w 1155778"/>
                    <a:gd name="connsiteY0" fmla="*/ 320675 h 631825"/>
                    <a:gd name="connsiteX1" fmla="*/ 247650 w 1155778"/>
                    <a:gd name="connsiteY1" fmla="*/ 79375 h 631825"/>
                    <a:gd name="connsiteX2" fmla="*/ 577850 w 1155778"/>
                    <a:gd name="connsiteY2" fmla="*/ 0 h 631825"/>
                    <a:gd name="connsiteX3" fmla="*/ 946150 w 1155778"/>
                    <a:gd name="connsiteY3" fmla="*/ 73025 h 631825"/>
                    <a:gd name="connsiteX4" fmla="*/ 1149350 w 1155778"/>
                    <a:gd name="connsiteY4" fmla="*/ 317500 h 631825"/>
                    <a:gd name="connsiteX5" fmla="*/ 1108074 w 1155778"/>
                    <a:gd name="connsiteY5" fmla="*/ 403226 h 631825"/>
                    <a:gd name="connsiteX6" fmla="*/ 946150 w 1155778"/>
                    <a:gd name="connsiteY6" fmla="*/ 558800 h 631825"/>
                    <a:gd name="connsiteX7" fmla="*/ 577850 w 1155778"/>
                    <a:gd name="connsiteY7" fmla="*/ 631825 h 631825"/>
                    <a:gd name="connsiteX8" fmla="*/ 234950 w 1155778"/>
                    <a:gd name="connsiteY8" fmla="*/ 565150 h 631825"/>
                    <a:gd name="connsiteX9" fmla="*/ 0 w 1155778"/>
                    <a:gd name="connsiteY9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1108074 w 1149350"/>
                    <a:gd name="connsiteY5" fmla="*/ 403226 h 631825"/>
                    <a:gd name="connsiteX6" fmla="*/ 946150 w 1149350"/>
                    <a:gd name="connsiteY6" fmla="*/ 558800 h 631825"/>
                    <a:gd name="connsiteX7" fmla="*/ 577850 w 1149350"/>
                    <a:gd name="connsiteY7" fmla="*/ 631825 h 631825"/>
                    <a:gd name="connsiteX8" fmla="*/ 234950 w 1149350"/>
                    <a:gd name="connsiteY8" fmla="*/ 565150 h 631825"/>
                    <a:gd name="connsiteX9" fmla="*/ 0 w 1149350"/>
                    <a:gd name="connsiteY9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1108074 w 1149350"/>
                    <a:gd name="connsiteY5" fmla="*/ 403226 h 631825"/>
                    <a:gd name="connsiteX6" fmla="*/ 946150 w 1149350"/>
                    <a:gd name="connsiteY6" fmla="*/ 558800 h 631825"/>
                    <a:gd name="connsiteX7" fmla="*/ 577850 w 1149350"/>
                    <a:gd name="connsiteY7" fmla="*/ 631825 h 631825"/>
                    <a:gd name="connsiteX8" fmla="*/ 234950 w 1149350"/>
                    <a:gd name="connsiteY8" fmla="*/ 565150 h 631825"/>
                    <a:gd name="connsiteX9" fmla="*/ 0 w 1149350"/>
                    <a:gd name="connsiteY9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58800 h 631825"/>
                    <a:gd name="connsiteX6" fmla="*/ 577850 w 1149350"/>
                    <a:gd name="connsiteY6" fmla="*/ 631825 h 631825"/>
                    <a:gd name="connsiteX7" fmla="*/ 234950 w 1149350"/>
                    <a:gd name="connsiteY7" fmla="*/ 56515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46150 w 1149350"/>
                    <a:gd name="connsiteY5" fmla="*/ 558800 h 631825"/>
                    <a:gd name="connsiteX6" fmla="*/ 577850 w 1149350"/>
                    <a:gd name="connsiteY6" fmla="*/ 631825 h 631825"/>
                    <a:gd name="connsiteX7" fmla="*/ 234950 w 1149350"/>
                    <a:gd name="connsiteY7" fmla="*/ 56515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46150 w 1149350"/>
                    <a:gd name="connsiteY3" fmla="*/ 73025 h 631825"/>
                    <a:gd name="connsiteX4" fmla="*/ 1149350 w 1149350"/>
                    <a:gd name="connsiteY4" fmla="*/ 317500 h 631825"/>
                    <a:gd name="connsiteX5" fmla="*/ 936625 w 1149350"/>
                    <a:gd name="connsiteY5" fmla="*/ 555625 h 631825"/>
                    <a:gd name="connsiteX6" fmla="*/ 577850 w 1149350"/>
                    <a:gd name="connsiteY6" fmla="*/ 631825 h 631825"/>
                    <a:gd name="connsiteX7" fmla="*/ 234950 w 1149350"/>
                    <a:gd name="connsiteY7" fmla="*/ 56515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36625 w 1149350"/>
                    <a:gd name="connsiteY3" fmla="*/ 85725 h 631825"/>
                    <a:gd name="connsiteX4" fmla="*/ 1149350 w 1149350"/>
                    <a:gd name="connsiteY4" fmla="*/ 317500 h 631825"/>
                    <a:gd name="connsiteX5" fmla="*/ 936625 w 1149350"/>
                    <a:gd name="connsiteY5" fmla="*/ 555625 h 631825"/>
                    <a:gd name="connsiteX6" fmla="*/ 577850 w 1149350"/>
                    <a:gd name="connsiteY6" fmla="*/ 631825 h 631825"/>
                    <a:gd name="connsiteX7" fmla="*/ 234950 w 1149350"/>
                    <a:gd name="connsiteY7" fmla="*/ 56515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36625 w 1149350"/>
                    <a:gd name="connsiteY3" fmla="*/ 85725 h 631825"/>
                    <a:gd name="connsiteX4" fmla="*/ 1149350 w 1149350"/>
                    <a:gd name="connsiteY4" fmla="*/ 317500 h 631825"/>
                    <a:gd name="connsiteX5" fmla="*/ 936625 w 1149350"/>
                    <a:gd name="connsiteY5" fmla="*/ 555625 h 631825"/>
                    <a:gd name="connsiteX6" fmla="*/ 577850 w 1149350"/>
                    <a:gd name="connsiteY6" fmla="*/ 631825 h 631825"/>
                    <a:gd name="connsiteX7" fmla="*/ 234950 w 1149350"/>
                    <a:gd name="connsiteY7" fmla="*/ 56515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36625 w 1149350"/>
                    <a:gd name="connsiteY3" fmla="*/ 85725 h 631825"/>
                    <a:gd name="connsiteX4" fmla="*/ 1149350 w 1149350"/>
                    <a:gd name="connsiteY4" fmla="*/ 317500 h 631825"/>
                    <a:gd name="connsiteX5" fmla="*/ 936625 w 1149350"/>
                    <a:gd name="connsiteY5" fmla="*/ 555625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36625 w 1149350"/>
                    <a:gd name="connsiteY3" fmla="*/ 85725 h 631825"/>
                    <a:gd name="connsiteX4" fmla="*/ 1149350 w 1149350"/>
                    <a:gd name="connsiteY4" fmla="*/ 317500 h 631825"/>
                    <a:gd name="connsiteX5" fmla="*/ 927100 w 1149350"/>
                    <a:gd name="connsiteY5" fmla="*/ 549275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36625 w 1149350"/>
                    <a:gd name="connsiteY3" fmla="*/ 85725 h 631825"/>
                    <a:gd name="connsiteX4" fmla="*/ 1149350 w 1149350"/>
                    <a:gd name="connsiteY4" fmla="*/ 317500 h 631825"/>
                    <a:gd name="connsiteX5" fmla="*/ 923925 w 1149350"/>
                    <a:gd name="connsiteY5" fmla="*/ 558800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9482 w 1149350"/>
                    <a:gd name="connsiteY3" fmla="*/ 88106 h 631825"/>
                    <a:gd name="connsiteX4" fmla="*/ 1149350 w 1149350"/>
                    <a:gd name="connsiteY4" fmla="*/ 317500 h 631825"/>
                    <a:gd name="connsiteX5" fmla="*/ 923925 w 1149350"/>
                    <a:gd name="connsiteY5" fmla="*/ 558800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9482 w 1149350"/>
                    <a:gd name="connsiteY3" fmla="*/ 88106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51656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9482 w 1149350"/>
                    <a:gd name="connsiteY3" fmla="*/ 88106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51656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9482 w 1149350"/>
                    <a:gd name="connsiteY3" fmla="*/ 88106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51656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4719 w 1149350"/>
                    <a:gd name="connsiteY3" fmla="*/ 97631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51656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4719 w 1149350"/>
                    <a:gd name="connsiteY3" fmla="*/ 97631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51656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4719 w 1149350"/>
                    <a:gd name="connsiteY3" fmla="*/ 97631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51656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2338 w 1149350"/>
                    <a:gd name="connsiteY3" fmla="*/ 102393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51656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2338 w 1149350"/>
                    <a:gd name="connsiteY3" fmla="*/ 102393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44512 h 631825"/>
                    <a:gd name="connsiteX6" fmla="*/ 577850 w 1149350"/>
                    <a:gd name="connsiteY6" fmla="*/ 631825 h 631825"/>
                    <a:gd name="connsiteX7" fmla="*/ 228600 w 1149350"/>
                    <a:gd name="connsiteY7" fmla="*/ 558800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2338 w 1149350"/>
                    <a:gd name="connsiteY3" fmla="*/ 102393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44512 h 631825"/>
                    <a:gd name="connsiteX6" fmla="*/ 577850 w 1149350"/>
                    <a:gd name="connsiteY6" fmla="*/ 631825 h 631825"/>
                    <a:gd name="connsiteX7" fmla="*/ 235744 w 1149350"/>
                    <a:gd name="connsiteY7" fmla="*/ 556419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22338 w 1149350"/>
                    <a:gd name="connsiteY3" fmla="*/ 102393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44512 h 631825"/>
                    <a:gd name="connsiteX6" fmla="*/ 577850 w 1149350"/>
                    <a:gd name="connsiteY6" fmla="*/ 631825 h 631825"/>
                    <a:gd name="connsiteX7" fmla="*/ 235744 w 1149350"/>
                    <a:gd name="connsiteY7" fmla="*/ 556419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10431 w 1149350"/>
                    <a:gd name="connsiteY3" fmla="*/ 97631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44512 h 631825"/>
                    <a:gd name="connsiteX6" fmla="*/ 577850 w 1149350"/>
                    <a:gd name="connsiteY6" fmla="*/ 631825 h 631825"/>
                    <a:gd name="connsiteX7" fmla="*/ 235744 w 1149350"/>
                    <a:gd name="connsiteY7" fmla="*/ 556419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47650 w 1149350"/>
                    <a:gd name="connsiteY1" fmla="*/ 79375 h 631825"/>
                    <a:gd name="connsiteX2" fmla="*/ 577850 w 1149350"/>
                    <a:gd name="connsiteY2" fmla="*/ 0 h 631825"/>
                    <a:gd name="connsiteX3" fmla="*/ 910431 w 1149350"/>
                    <a:gd name="connsiteY3" fmla="*/ 97631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44512 h 631825"/>
                    <a:gd name="connsiteX6" fmla="*/ 577850 w 1149350"/>
                    <a:gd name="connsiteY6" fmla="*/ 631825 h 631825"/>
                    <a:gd name="connsiteX7" fmla="*/ 235744 w 1149350"/>
                    <a:gd name="connsiteY7" fmla="*/ 556419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54794 w 1149350"/>
                    <a:gd name="connsiteY1" fmla="*/ 84138 h 631825"/>
                    <a:gd name="connsiteX2" fmla="*/ 577850 w 1149350"/>
                    <a:gd name="connsiteY2" fmla="*/ 0 h 631825"/>
                    <a:gd name="connsiteX3" fmla="*/ 910431 w 1149350"/>
                    <a:gd name="connsiteY3" fmla="*/ 97631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44512 h 631825"/>
                    <a:gd name="connsiteX6" fmla="*/ 577850 w 1149350"/>
                    <a:gd name="connsiteY6" fmla="*/ 631825 h 631825"/>
                    <a:gd name="connsiteX7" fmla="*/ 235744 w 1149350"/>
                    <a:gd name="connsiteY7" fmla="*/ 556419 h 631825"/>
                    <a:gd name="connsiteX8" fmla="*/ 0 w 1149350"/>
                    <a:gd name="connsiteY8" fmla="*/ 320675 h 631825"/>
                    <a:gd name="connsiteX0" fmla="*/ 0 w 1149350"/>
                    <a:gd name="connsiteY0" fmla="*/ 320675 h 631825"/>
                    <a:gd name="connsiteX1" fmla="*/ 254794 w 1149350"/>
                    <a:gd name="connsiteY1" fmla="*/ 84138 h 631825"/>
                    <a:gd name="connsiteX2" fmla="*/ 577850 w 1149350"/>
                    <a:gd name="connsiteY2" fmla="*/ 0 h 631825"/>
                    <a:gd name="connsiteX3" fmla="*/ 910431 w 1149350"/>
                    <a:gd name="connsiteY3" fmla="*/ 97631 h 631825"/>
                    <a:gd name="connsiteX4" fmla="*/ 1149350 w 1149350"/>
                    <a:gd name="connsiteY4" fmla="*/ 317500 h 631825"/>
                    <a:gd name="connsiteX5" fmla="*/ 921544 w 1149350"/>
                    <a:gd name="connsiteY5" fmla="*/ 544512 h 631825"/>
                    <a:gd name="connsiteX6" fmla="*/ 577850 w 1149350"/>
                    <a:gd name="connsiteY6" fmla="*/ 631825 h 631825"/>
                    <a:gd name="connsiteX7" fmla="*/ 245269 w 1149350"/>
                    <a:gd name="connsiteY7" fmla="*/ 549276 h 631825"/>
                    <a:gd name="connsiteX8" fmla="*/ 0 w 1149350"/>
                    <a:gd name="connsiteY8" fmla="*/ 320675 h 63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9350" h="631825">
                      <a:moveTo>
                        <a:pt x="0" y="320675"/>
                      </a:moveTo>
                      <a:cubicBezTo>
                        <a:pt x="20108" y="241300"/>
                        <a:pt x="158486" y="137584"/>
                        <a:pt x="254794" y="84138"/>
                      </a:cubicBezTo>
                      <a:cubicBezTo>
                        <a:pt x="351102" y="30692"/>
                        <a:pt x="461433" y="1058"/>
                        <a:pt x="577850" y="0"/>
                      </a:cubicBezTo>
                      <a:cubicBezTo>
                        <a:pt x="694267" y="1323"/>
                        <a:pt x="826558" y="45507"/>
                        <a:pt x="910431" y="97631"/>
                      </a:cubicBezTo>
                      <a:cubicBezTo>
                        <a:pt x="994304" y="149755"/>
                        <a:pt x="1124479" y="263525"/>
                        <a:pt x="1149350" y="317500"/>
                      </a:cubicBezTo>
                      <a:cubicBezTo>
                        <a:pt x="1104900" y="398462"/>
                        <a:pt x="1007534" y="499269"/>
                        <a:pt x="921544" y="544512"/>
                      </a:cubicBezTo>
                      <a:cubicBezTo>
                        <a:pt x="835554" y="589755"/>
                        <a:pt x="711200" y="624417"/>
                        <a:pt x="577850" y="631825"/>
                      </a:cubicBezTo>
                      <a:cubicBezTo>
                        <a:pt x="449792" y="622300"/>
                        <a:pt x="359834" y="613570"/>
                        <a:pt x="245269" y="549276"/>
                      </a:cubicBezTo>
                      <a:cubicBezTo>
                        <a:pt x="130704" y="484982"/>
                        <a:pt x="11642" y="400050"/>
                        <a:pt x="0" y="3206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Oval 61"/>
                <p:cNvSpPr>
                  <a:spLocks noChangeAspect="1"/>
                </p:cNvSpPr>
                <p:nvPr/>
              </p:nvSpPr>
              <p:spPr>
                <a:xfrm>
                  <a:off x="6199433" y="3030238"/>
                  <a:ext cx="123418" cy="123417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Oval 62"/>
                <p:cNvSpPr/>
                <p:nvPr/>
              </p:nvSpPr>
              <p:spPr>
                <a:xfrm>
                  <a:off x="6228855" y="3059660"/>
                  <a:ext cx="64575" cy="64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6556330" y="1696473"/>
                <a:ext cx="1005597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Ransomware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5" name="AutoShape 147"/>
              <p:cNvSpPr>
                <a:spLocks noChangeArrowheads="1"/>
              </p:cNvSpPr>
              <p:nvPr/>
            </p:nvSpPr>
            <p:spPr bwMode="gray">
              <a:xfrm>
                <a:off x="6071374" y="1646486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pic>
            <p:nvPicPr>
              <p:cNvPr id="36" name="Picture 7" descr="C:\Users\a429138\Pictures\690a9d93bbe1ce95ad00c45f16ebce36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8583" y="1734970"/>
                <a:ext cx="343583" cy="201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556330" y="3820689"/>
                <a:ext cx="1857320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Spear phishing/ whaling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AutoShape 147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6071374" y="3739411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Freeform 635"/>
              <p:cNvSpPr>
                <a:spLocks noChangeAspect="1" noEditPoints="1"/>
              </p:cNvSpPr>
              <p:nvPr/>
            </p:nvSpPr>
            <p:spPr bwMode="auto">
              <a:xfrm>
                <a:off x="6176366" y="3802353"/>
                <a:ext cx="168016" cy="252117"/>
              </a:xfrm>
              <a:custGeom>
                <a:avLst/>
                <a:gdLst>
                  <a:gd name="T0" fmla="*/ 1178 w 1348"/>
                  <a:gd name="T1" fmla="*/ 1076 h 2025"/>
                  <a:gd name="T2" fmla="*/ 1162 w 1348"/>
                  <a:gd name="T3" fmla="*/ 1106 h 2025"/>
                  <a:gd name="T4" fmla="*/ 1108 w 1348"/>
                  <a:gd name="T5" fmla="*/ 1204 h 2025"/>
                  <a:gd name="T6" fmla="*/ 1007 w 1348"/>
                  <a:gd name="T7" fmla="*/ 1387 h 2025"/>
                  <a:gd name="T8" fmla="*/ 1108 w 1348"/>
                  <a:gd name="T9" fmla="*/ 1387 h 2025"/>
                  <a:gd name="T10" fmla="*/ 776 w 1348"/>
                  <a:gd name="T11" fmla="*/ 1785 h 2025"/>
                  <a:gd name="T12" fmla="*/ 444 w 1348"/>
                  <a:gd name="T13" fmla="*/ 1376 h 2025"/>
                  <a:gd name="T14" fmla="*/ 444 w 1348"/>
                  <a:gd name="T15" fmla="*/ 625 h 2025"/>
                  <a:gd name="T16" fmla="*/ 648 w 1348"/>
                  <a:gd name="T17" fmla="*/ 324 h 2025"/>
                  <a:gd name="T18" fmla="*/ 324 w 1348"/>
                  <a:gd name="T19" fmla="*/ 0 h 2025"/>
                  <a:gd name="T20" fmla="*/ 0 w 1348"/>
                  <a:gd name="T21" fmla="*/ 324 h 2025"/>
                  <a:gd name="T22" fmla="*/ 204 w 1348"/>
                  <a:gd name="T23" fmla="*/ 625 h 2025"/>
                  <a:gd name="T24" fmla="*/ 204 w 1348"/>
                  <a:gd name="T25" fmla="*/ 1376 h 2025"/>
                  <a:gd name="T26" fmla="*/ 365 w 1348"/>
                  <a:gd name="T27" fmla="*/ 1828 h 2025"/>
                  <a:gd name="T28" fmla="*/ 776 w 1348"/>
                  <a:gd name="T29" fmla="*/ 2025 h 2025"/>
                  <a:gd name="T30" fmla="*/ 1187 w 1348"/>
                  <a:gd name="T31" fmla="*/ 1828 h 2025"/>
                  <a:gd name="T32" fmla="*/ 1348 w 1348"/>
                  <a:gd name="T33" fmla="*/ 1387 h 2025"/>
                  <a:gd name="T34" fmla="*/ 1348 w 1348"/>
                  <a:gd name="T35" fmla="*/ 1376 h 2025"/>
                  <a:gd name="T36" fmla="*/ 1348 w 1348"/>
                  <a:gd name="T37" fmla="*/ 1106 h 2025"/>
                  <a:gd name="T38" fmla="*/ 1348 w 1348"/>
                  <a:gd name="T39" fmla="*/ 768 h 2025"/>
                  <a:gd name="T40" fmla="*/ 1178 w 1348"/>
                  <a:gd name="T41" fmla="*/ 1076 h 2025"/>
                  <a:gd name="T42" fmla="*/ 324 w 1348"/>
                  <a:gd name="T43" fmla="*/ 408 h 2025"/>
                  <a:gd name="T44" fmla="*/ 240 w 1348"/>
                  <a:gd name="T45" fmla="*/ 324 h 2025"/>
                  <a:gd name="T46" fmla="*/ 324 w 1348"/>
                  <a:gd name="T47" fmla="*/ 240 h 2025"/>
                  <a:gd name="T48" fmla="*/ 408 w 1348"/>
                  <a:gd name="T49" fmla="*/ 324 h 2025"/>
                  <a:gd name="T50" fmla="*/ 324 w 1348"/>
                  <a:gd name="T51" fmla="*/ 408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48" h="2025">
                    <a:moveTo>
                      <a:pt x="1178" y="1076"/>
                    </a:moveTo>
                    <a:cubicBezTo>
                      <a:pt x="1162" y="1106"/>
                      <a:pt x="1162" y="1106"/>
                      <a:pt x="1162" y="1106"/>
                    </a:cubicBezTo>
                    <a:cubicBezTo>
                      <a:pt x="1108" y="1204"/>
                      <a:pt x="1108" y="1204"/>
                      <a:pt x="1108" y="1204"/>
                    </a:cubicBezTo>
                    <a:cubicBezTo>
                      <a:pt x="1007" y="1387"/>
                      <a:pt x="1007" y="1387"/>
                      <a:pt x="1007" y="1387"/>
                    </a:cubicBezTo>
                    <a:cubicBezTo>
                      <a:pt x="1108" y="1387"/>
                      <a:pt x="1108" y="1387"/>
                      <a:pt x="1108" y="1387"/>
                    </a:cubicBezTo>
                    <a:cubicBezTo>
                      <a:pt x="1103" y="1608"/>
                      <a:pt x="956" y="1785"/>
                      <a:pt x="776" y="1785"/>
                    </a:cubicBezTo>
                    <a:cubicBezTo>
                      <a:pt x="593" y="1785"/>
                      <a:pt x="444" y="1602"/>
                      <a:pt x="444" y="1376"/>
                    </a:cubicBezTo>
                    <a:cubicBezTo>
                      <a:pt x="444" y="625"/>
                      <a:pt x="444" y="625"/>
                      <a:pt x="444" y="625"/>
                    </a:cubicBezTo>
                    <a:cubicBezTo>
                      <a:pt x="563" y="577"/>
                      <a:pt x="648" y="460"/>
                      <a:pt x="648" y="324"/>
                    </a:cubicBezTo>
                    <a:cubicBezTo>
                      <a:pt x="648" y="145"/>
                      <a:pt x="503" y="0"/>
                      <a:pt x="324" y="0"/>
                    </a:cubicBezTo>
                    <a:cubicBezTo>
                      <a:pt x="145" y="0"/>
                      <a:pt x="0" y="145"/>
                      <a:pt x="0" y="324"/>
                    </a:cubicBezTo>
                    <a:cubicBezTo>
                      <a:pt x="0" y="460"/>
                      <a:pt x="85" y="577"/>
                      <a:pt x="204" y="625"/>
                    </a:cubicBezTo>
                    <a:cubicBezTo>
                      <a:pt x="204" y="1376"/>
                      <a:pt x="204" y="1376"/>
                      <a:pt x="204" y="1376"/>
                    </a:cubicBezTo>
                    <a:cubicBezTo>
                      <a:pt x="204" y="1546"/>
                      <a:pt x="261" y="1707"/>
                      <a:pt x="365" y="1828"/>
                    </a:cubicBezTo>
                    <a:cubicBezTo>
                      <a:pt x="474" y="1955"/>
                      <a:pt x="620" y="2025"/>
                      <a:pt x="776" y="2025"/>
                    </a:cubicBezTo>
                    <a:cubicBezTo>
                      <a:pt x="932" y="2025"/>
                      <a:pt x="1078" y="1955"/>
                      <a:pt x="1187" y="1828"/>
                    </a:cubicBezTo>
                    <a:cubicBezTo>
                      <a:pt x="1289" y="1709"/>
                      <a:pt x="1345" y="1553"/>
                      <a:pt x="1348" y="1387"/>
                    </a:cubicBezTo>
                    <a:cubicBezTo>
                      <a:pt x="1348" y="1384"/>
                      <a:pt x="1348" y="1380"/>
                      <a:pt x="1348" y="1376"/>
                    </a:cubicBezTo>
                    <a:cubicBezTo>
                      <a:pt x="1348" y="1106"/>
                      <a:pt x="1348" y="1106"/>
                      <a:pt x="1348" y="1106"/>
                    </a:cubicBezTo>
                    <a:cubicBezTo>
                      <a:pt x="1348" y="768"/>
                      <a:pt x="1348" y="768"/>
                      <a:pt x="1348" y="768"/>
                    </a:cubicBezTo>
                    <a:lnTo>
                      <a:pt x="1178" y="1076"/>
                    </a:lnTo>
                    <a:close/>
                    <a:moveTo>
                      <a:pt x="324" y="408"/>
                    </a:moveTo>
                    <a:cubicBezTo>
                      <a:pt x="278" y="408"/>
                      <a:pt x="240" y="370"/>
                      <a:pt x="240" y="324"/>
                    </a:cubicBezTo>
                    <a:cubicBezTo>
                      <a:pt x="240" y="278"/>
                      <a:pt x="278" y="240"/>
                      <a:pt x="324" y="240"/>
                    </a:cubicBezTo>
                    <a:cubicBezTo>
                      <a:pt x="370" y="240"/>
                      <a:pt x="408" y="278"/>
                      <a:pt x="408" y="324"/>
                    </a:cubicBezTo>
                    <a:cubicBezTo>
                      <a:pt x="408" y="370"/>
                      <a:pt x="370" y="408"/>
                      <a:pt x="324" y="4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556330" y="4239275"/>
                <a:ext cx="1724391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lvl="2"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DDoS </a:t>
                </a:r>
                <a:r>
                  <a:rPr lang="en-US" sz="1600" dirty="0" err="1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Smokescreening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1" name="AutoShape 14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6071374" y="4157998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556330" y="3402104"/>
                <a:ext cx="1090389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Watering hole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" name="AutoShape 369"/>
              <p:cNvSpPr>
                <a:spLocks noChangeArrowheads="1"/>
              </p:cNvSpPr>
              <p:nvPr/>
            </p:nvSpPr>
            <p:spPr bwMode="gray">
              <a:xfrm>
                <a:off x="6071374" y="3320826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400" kern="0" dirty="0" smtClean="0">
                  <a:cs typeface="Arial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56330" y="2564934"/>
                <a:ext cx="806739" cy="28647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defTabSz="914400"/>
                <a:r>
                  <a:rPr lang="en-US" sz="1600" dirty="0" err="1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IoT</a:t>
                </a:r>
                <a:r>
                  <a:rPr lang="en-US" sz="1600" dirty="0" smtClean="0">
                    <a:solidFill>
                      <a:prstClr val="black"/>
                    </a:solidFill>
                    <a:ea typeface="Verdana"/>
                    <a:cs typeface="Verdana"/>
                    <a:sym typeface="Verdana"/>
                  </a:rPr>
                  <a:t> botnet</a:t>
                </a:r>
                <a:endParaRPr lang="en-US" sz="1600" dirty="0">
                  <a:solidFill>
                    <a:prstClr val="black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" name="AutoShape 147"/>
              <p:cNvSpPr>
                <a:spLocks noChangeArrowheads="1"/>
              </p:cNvSpPr>
              <p:nvPr/>
            </p:nvSpPr>
            <p:spPr bwMode="gray">
              <a:xfrm>
                <a:off x="6071374" y="2483656"/>
                <a:ext cx="378000" cy="378000"/>
              </a:xfrm>
              <a:prstGeom prst="roundRect">
                <a:avLst>
                  <a:gd name="adj" fmla="val 1140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Lucida Sans Unicode" pitchFamily="34" charset="0"/>
                  <a:buChar char="▶"/>
                  <a:defRPr sz="1600">
                    <a:solidFill>
                      <a:srgbClr val="000000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0066A1"/>
                  </a:buClr>
                  <a:buFont typeface="Verdana" pitchFamily="34" charset="0"/>
                  <a:buChar char="•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Verdana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–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5A2"/>
                  </a:buClr>
                  <a:buFont typeface="Verdana" pitchFamily="34" charset="0"/>
                  <a:buChar char="»"/>
                  <a:defRPr sz="1600">
                    <a:solidFill>
                      <a:srgbClr val="000000"/>
                    </a:solidFill>
                    <a:latin typeface="Verdana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4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46" name="Group 15"/>
              <p:cNvGrpSpPr/>
              <p:nvPr/>
            </p:nvGrpSpPr>
            <p:grpSpPr>
              <a:xfrm>
                <a:off x="6155683" y="2515790"/>
                <a:ext cx="209383" cy="313732"/>
                <a:chOff x="6226746" y="2602679"/>
                <a:chExt cx="184208" cy="276011"/>
              </a:xfrm>
            </p:grpSpPr>
            <p:sp>
              <p:nvSpPr>
                <p:cNvPr id="50" name="Oval 171"/>
                <p:cNvSpPr/>
                <p:nvPr/>
              </p:nvSpPr>
              <p:spPr>
                <a:xfrm>
                  <a:off x="6278182" y="2771455"/>
                  <a:ext cx="77767" cy="8436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1" name="Oval 172"/>
                <p:cNvSpPr/>
                <p:nvPr/>
              </p:nvSpPr>
              <p:spPr>
                <a:xfrm>
                  <a:off x="6281732" y="2602679"/>
                  <a:ext cx="70640" cy="70639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2" name="Oval 173"/>
                <p:cNvSpPr/>
                <p:nvPr/>
              </p:nvSpPr>
              <p:spPr>
                <a:xfrm>
                  <a:off x="6298573" y="2619520"/>
                  <a:ext cx="36958" cy="36958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3" name="Rounded Rectangle 174"/>
                <p:cNvSpPr/>
                <p:nvPr/>
              </p:nvSpPr>
              <p:spPr>
                <a:xfrm>
                  <a:off x="6282789" y="2663754"/>
                  <a:ext cx="72121" cy="124744"/>
                </a:xfrm>
                <a:prstGeom prst="roundRect">
                  <a:avLst>
                    <a:gd name="adj" fmla="val 41475"/>
                  </a:avLst>
                </a:prstGeom>
                <a:solidFill>
                  <a:srgbClr val="FFFFFF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54" name="Group 175"/>
                <p:cNvGrpSpPr/>
                <p:nvPr/>
              </p:nvGrpSpPr>
              <p:grpSpPr>
                <a:xfrm>
                  <a:off x="6226746" y="2726422"/>
                  <a:ext cx="61100" cy="96507"/>
                  <a:chOff x="5115959" y="5541085"/>
                  <a:chExt cx="267096" cy="421879"/>
                </a:xfrm>
              </p:grpSpPr>
              <p:sp>
                <p:nvSpPr>
                  <p:cNvPr id="77" name="Oval 198"/>
                  <p:cNvSpPr/>
                  <p:nvPr/>
                </p:nvSpPr>
                <p:spPr>
                  <a:xfrm flipH="1">
                    <a:off x="5225495" y="5541085"/>
                    <a:ext cx="157560" cy="1575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8" name="Oval 199"/>
                  <p:cNvSpPr/>
                  <p:nvPr/>
                </p:nvSpPr>
                <p:spPr>
                  <a:xfrm flipH="1">
                    <a:off x="5144534" y="5658164"/>
                    <a:ext cx="157560" cy="1575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9" name="Oval 200"/>
                  <p:cNvSpPr/>
                  <p:nvPr/>
                </p:nvSpPr>
                <p:spPr>
                  <a:xfrm flipH="1">
                    <a:off x="5115959" y="5805404"/>
                    <a:ext cx="157560" cy="1575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5176739" y="5891526"/>
                    <a:ext cx="36000" cy="71438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55" name="Group 176"/>
                <p:cNvGrpSpPr/>
                <p:nvPr/>
              </p:nvGrpSpPr>
              <p:grpSpPr>
                <a:xfrm flipH="1">
                  <a:off x="6349854" y="2724788"/>
                  <a:ext cx="61100" cy="96507"/>
                  <a:chOff x="5115959" y="5541085"/>
                  <a:chExt cx="267096" cy="421879"/>
                </a:xfrm>
              </p:grpSpPr>
              <p:sp>
                <p:nvSpPr>
                  <p:cNvPr id="73" name="Oval 194"/>
                  <p:cNvSpPr/>
                  <p:nvPr/>
                </p:nvSpPr>
                <p:spPr>
                  <a:xfrm flipH="1">
                    <a:off x="5225495" y="5541085"/>
                    <a:ext cx="157560" cy="1575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4" name="Oval 195"/>
                  <p:cNvSpPr/>
                  <p:nvPr/>
                </p:nvSpPr>
                <p:spPr>
                  <a:xfrm flipH="1">
                    <a:off x="5144534" y="5658164"/>
                    <a:ext cx="157560" cy="1575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5" name="Oval 196"/>
                  <p:cNvSpPr/>
                  <p:nvPr/>
                </p:nvSpPr>
                <p:spPr>
                  <a:xfrm flipH="1">
                    <a:off x="5115959" y="5805404"/>
                    <a:ext cx="157560" cy="1575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5176739" y="5891526"/>
                    <a:ext cx="36000" cy="71438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56" name="Rectangle 55"/>
                <p:cNvSpPr/>
                <p:nvPr/>
              </p:nvSpPr>
              <p:spPr>
                <a:xfrm flipH="1">
                  <a:off x="6303119" y="2686767"/>
                  <a:ext cx="8235" cy="16342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flipH="1">
                  <a:off x="6326346" y="2686767"/>
                  <a:ext cx="8235" cy="16342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 rot="5400000" flipH="1">
                  <a:off x="6315571" y="2691251"/>
                  <a:ext cx="6558" cy="54202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59" name="Group 180"/>
                <p:cNvGrpSpPr/>
                <p:nvPr/>
              </p:nvGrpSpPr>
              <p:grpSpPr>
                <a:xfrm>
                  <a:off x="6300386" y="2731172"/>
                  <a:ext cx="36928" cy="24307"/>
                  <a:chOff x="5620474" y="5863053"/>
                  <a:chExt cx="257435" cy="169447"/>
                </a:xfrm>
                <a:solidFill>
                  <a:srgbClr val="00AFD8"/>
                </a:solidFill>
              </p:grpSpPr>
              <p:sp>
                <p:nvSpPr>
                  <p:cNvPr id="67" name="Rectangle 66"/>
                  <p:cNvSpPr/>
                  <p:nvPr/>
                </p:nvSpPr>
                <p:spPr>
                  <a:xfrm flipH="1">
                    <a:off x="5620474" y="5863053"/>
                    <a:ext cx="57410" cy="576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 flipH="1">
                    <a:off x="5720486" y="5863053"/>
                    <a:ext cx="57410" cy="576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 flipH="1">
                    <a:off x="5820499" y="5863053"/>
                    <a:ext cx="57410" cy="576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 flipH="1">
                    <a:off x="5620474" y="5974900"/>
                    <a:ext cx="57410" cy="576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 flipH="1">
                    <a:off x="5720486" y="5974900"/>
                    <a:ext cx="57410" cy="576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 flipH="1">
                    <a:off x="5820499" y="5974900"/>
                    <a:ext cx="57410" cy="576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400" dirty="0">
                      <a:solidFill>
                        <a:prstClr val="black"/>
                      </a:solidFill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60" name="Oval 181"/>
                <p:cNvSpPr/>
                <p:nvPr/>
              </p:nvSpPr>
              <p:spPr>
                <a:xfrm>
                  <a:off x="6256859" y="2835656"/>
                  <a:ext cx="43034" cy="430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61" name="Oval 182"/>
                <p:cNvSpPr/>
                <p:nvPr/>
              </p:nvSpPr>
              <p:spPr>
                <a:xfrm>
                  <a:off x="6295535" y="2835656"/>
                  <a:ext cx="43034" cy="430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62" name="Oval 183"/>
                <p:cNvSpPr/>
                <p:nvPr/>
              </p:nvSpPr>
              <p:spPr>
                <a:xfrm>
                  <a:off x="6333667" y="2835656"/>
                  <a:ext cx="43034" cy="430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63" name="Oval 184"/>
                <p:cNvSpPr/>
                <p:nvPr/>
              </p:nvSpPr>
              <p:spPr>
                <a:xfrm>
                  <a:off x="6269116" y="2847913"/>
                  <a:ext cx="18521" cy="1852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64" name="Oval 185"/>
                <p:cNvSpPr/>
                <p:nvPr/>
              </p:nvSpPr>
              <p:spPr>
                <a:xfrm>
                  <a:off x="6307792" y="2847913"/>
                  <a:ext cx="18521" cy="1852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65" name="Oval 186"/>
                <p:cNvSpPr/>
                <p:nvPr/>
              </p:nvSpPr>
              <p:spPr>
                <a:xfrm>
                  <a:off x="6345922" y="2847913"/>
                  <a:ext cx="18521" cy="1852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 flipH="1">
                  <a:off x="6316077" y="2636029"/>
                  <a:ext cx="5545" cy="27726"/>
                </a:xfrm>
                <a:prstGeom prst="rect">
                  <a:avLst/>
                </a:prstGeom>
                <a:solidFill>
                  <a:srgbClr val="00AFD8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400" dirty="0">
                    <a:solidFill>
                      <a:prstClr val="black"/>
                    </a:solidFill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cxnSp>
            <p:nvCxnSpPr>
              <p:cNvPr id="47" name="Straight Connector 141"/>
              <p:cNvCxnSpPr/>
              <p:nvPr/>
            </p:nvCxnSpPr>
            <p:spPr>
              <a:xfrm>
                <a:off x="6071374" y="1582647"/>
                <a:ext cx="2704128" cy="0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3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6374" y="3365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49" name="Picture 3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7368" y="4193992"/>
                <a:ext cx="306013" cy="306013"/>
              </a:xfrm>
              <a:prstGeom prst="rect">
                <a:avLst/>
              </a:prstGeom>
            </p:spPr>
          </p:pic>
        </p:grpSp>
      </p:grpSp>
      <p:sp>
        <p:nvSpPr>
          <p:cNvPr id="149" name="Rounded Rectangle 12"/>
          <p:cNvSpPr/>
          <p:nvPr/>
        </p:nvSpPr>
        <p:spPr bwMode="auto">
          <a:xfrm>
            <a:off x="1234995" y="5311502"/>
            <a:ext cx="9887541" cy="720080"/>
          </a:xfrm>
          <a:prstGeom prst="leftRightArrow">
            <a:avLst>
              <a:gd name="adj1" fmla="val 76368"/>
              <a:gd name="adj2" fmla="val 48352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7" tIns="0" rIns="35997" bIns="45716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IMPACT OF CYBERATTACKS</a:t>
            </a:r>
          </a:p>
          <a:p>
            <a:pPr algn="ctr">
              <a:lnSpc>
                <a:spcPct val="90000"/>
              </a:lnSpc>
            </a:pPr>
            <a:endParaRPr lang="en-US" sz="600" b="1" dirty="0" smtClean="0">
              <a:solidFill>
                <a:schemeClr val="bg1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Loss of data     Decrease  of Trust      Decrease in Company Value      Rising cost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  Fines &amp; Sanctions</a:t>
            </a:r>
            <a:endParaRPr lang="en-US" sz="1200" b="1" dirty="0">
              <a:solidFill>
                <a:schemeClr val="bg1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0" name="Titre 7">
            <a:extLst>
              <a:ext uri="{FF2B5EF4-FFF2-40B4-BE49-F238E27FC236}">
                <a16:creationId xmlns=""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</p:spPr>
        <p:txBody>
          <a:bodyPr/>
          <a:lstStyle/>
          <a:p>
            <a:r>
              <a:rPr lang="en-US" dirty="0" smtClean="0"/>
              <a:t>Cyber Security: How to protect our innovative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2221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cap="all" dirty="0" smtClean="0"/>
              <a:t>Industry in constant renewal</a:t>
            </a:r>
            <a:endParaRPr lang="fr-FR" sz="2000" b="1" cap="all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2" name="Picture 7" descr="RÃ©sultat de recherche d'images pour &quot;logo atos transpare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38" y="6331953"/>
            <a:ext cx="882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58" y="1813671"/>
            <a:ext cx="10116108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ZoneTexte 76"/>
          <p:cNvSpPr txBox="1"/>
          <p:nvPr/>
        </p:nvSpPr>
        <p:spPr>
          <a:xfrm>
            <a:off x="7938503" y="5868141"/>
            <a:ext cx="2935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</a:t>
            </a:r>
            <a:r>
              <a:rPr lang="en-US" sz="1200" i="1" dirty="0" smtClean="0"/>
              <a:t>ource: </a:t>
            </a:r>
            <a:r>
              <a:rPr lang="en-US" sz="1200" i="1" dirty="0" smtClean="0"/>
              <a:t>Gartner, Forrester</a:t>
            </a:r>
            <a:r>
              <a:rPr lang="en-US" sz="1200" i="1" dirty="0" smtClean="0"/>
              <a:t>, Atos </a:t>
            </a:r>
            <a:r>
              <a:rPr lang="en-US" sz="1200" i="1" dirty="0" smtClean="0"/>
              <a:t>research</a:t>
            </a:r>
            <a:endParaRPr lang="en-US" sz="1200" i="1" dirty="0"/>
          </a:p>
        </p:txBody>
      </p:sp>
      <p:sp>
        <p:nvSpPr>
          <p:cNvPr id="78" name="Titre 7">
            <a:extLst>
              <a:ext uri="{FF2B5EF4-FFF2-40B4-BE49-F238E27FC236}">
                <a16:creationId xmlns=""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</p:spPr>
        <p:txBody>
          <a:bodyPr/>
          <a:lstStyle/>
          <a:p>
            <a:r>
              <a:rPr lang="en-US" dirty="0" smtClean="0"/>
              <a:t>Cyber Security: How to protect our innovative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4412" y="1301192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cap="all" dirty="0" smtClean="0"/>
              <a:t>Shift from Legacy Security to Security Intelligence. Atos vision:  Be prepared for the unexpected</a:t>
            </a:r>
            <a:endParaRPr lang="fr-FR" sz="2000" b="1" cap="all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22" name="Picture 7" descr="RÃ©sultat de recherche d'images pour &quot;logo atos transpare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38" y="6331953"/>
            <a:ext cx="882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7">
            <a:extLst>
              <a:ext uri="{FF2B5EF4-FFF2-40B4-BE49-F238E27FC236}">
                <a16:creationId xmlns=""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</p:spPr>
        <p:txBody>
          <a:bodyPr/>
          <a:lstStyle/>
          <a:p>
            <a:r>
              <a:rPr lang="en-US" dirty="0" smtClean="0"/>
              <a:t>Cyber Security: How to protect our innovative activities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52" y="1968127"/>
            <a:ext cx="8278813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6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422215"/>
            <a:ext cx="10968319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cap="all" dirty="0" smtClean="0"/>
              <a:t>The changing nature of Privacy. The shift in public perception. Did Facebook open the Pandora Box ?</a:t>
            </a:r>
            <a:endParaRPr lang="fr-FR" sz="2000" b="1" cap="all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22" name="Picture 7" descr="RÃ©sultat de recherche d'images pour &quot;logo atos transpare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38" y="6331953"/>
            <a:ext cx="882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3845" r="14703" b="7845"/>
          <a:stretch/>
        </p:blipFill>
        <p:spPr bwMode="auto">
          <a:xfrm>
            <a:off x="5847179" y="2855587"/>
            <a:ext cx="4608512" cy="27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14244" r="36115" b="33374"/>
          <a:stretch/>
        </p:blipFill>
        <p:spPr bwMode="auto">
          <a:xfrm>
            <a:off x="1995560" y="2403616"/>
            <a:ext cx="3530011" cy="185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40342" r="31767" b="13869"/>
          <a:stretch/>
        </p:blipFill>
        <p:spPr bwMode="auto">
          <a:xfrm>
            <a:off x="1995560" y="4511771"/>
            <a:ext cx="3455583" cy="135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7">
            <a:extLst>
              <a:ext uri="{FF2B5EF4-FFF2-40B4-BE49-F238E27FC236}">
                <a16:creationId xmlns=""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</p:spPr>
        <p:txBody>
          <a:bodyPr/>
          <a:lstStyle/>
          <a:p>
            <a:r>
              <a:rPr lang="en-US" dirty="0" smtClean="0"/>
              <a:t>Cyber Security: How to protect our innovative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422215"/>
            <a:ext cx="10968319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cap="all" dirty="0" smtClean="0"/>
              <a:t>Towards a Global Privacy Treaty ?</a:t>
            </a:r>
            <a:endParaRPr lang="fr-FR" sz="2000" b="1" cap="all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2" name="Picture 7" descr="RÃ©sultat de recherche d'images pour &quot;logo atos transpare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38" y="6331953"/>
            <a:ext cx="882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13220" r="3490" b="7551"/>
          <a:stretch/>
        </p:blipFill>
        <p:spPr bwMode="auto">
          <a:xfrm>
            <a:off x="1109733" y="2050564"/>
            <a:ext cx="7458567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568301" y="2050564"/>
            <a:ext cx="2413806" cy="3744000"/>
          </a:xfrm>
          <a:prstGeom prst="rect">
            <a:avLst/>
          </a:prstGeom>
          <a:solidFill>
            <a:srgbClr val="C00000"/>
          </a:solidFill>
          <a:ln>
            <a:solidFill>
              <a:srgbClr val="FA6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2000" b="1" dirty="0"/>
              <a:t>EU: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GDPR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e-privacy directive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NIS directive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Local National Guidance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National Adaptation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Article 29 WP</a:t>
            </a:r>
          </a:p>
        </p:txBody>
      </p:sp>
      <p:sp>
        <p:nvSpPr>
          <p:cNvPr id="15" name="Titre 7">
            <a:extLst>
              <a:ext uri="{FF2B5EF4-FFF2-40B4-BE49-F238E27FC236}">
                <a16:creationId xmlns=""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</p:spPr>
        <p:txBody>
          <a:bodyPr/>
          <a:lstStyle/>
          <a:p>
            <a:r>
              <a:rPr lang="en-US" dirty="0" smtClean="0"/>
              <a:t>Cyber Security: How to protect our innovative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DXv4ByES9wOC5fzzn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DXv4ByES9wOC5fzz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tdkydmMU6_xA2KTUHr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oQihUa.kOPgL.rXY1w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6hNLyWU0.BUuM_Fz35tw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369</Words>
  <Application>Microsoft Office PowerPoint</Application>
  <PresentationFormat>Personnalisé</PresentationFormat>
  <Paragraphs>88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Cyber Security: How to protect our innovative activities</vt:lpstr>
      <vt:lpstr>Cyber Security: How to protect our innovative activities</vt:lpstr>
      <vt:lpstr>Cyber Security: How to protect our innovative activities</vt:lpstr>
      <vt:lpstr>Cyber Security: How to protect our innovative activities</vt:lpstr>
      <vt:lpstr>Cyber Security: How to protect our innovative activities</vt:lpstr>
      <vt:lpstr>Cyber Security: How to protect our innovative activities</vt:lpstr>
      <vt:lpstr>Cyber Security: How to protect our innovative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ZHADAN, YULIYA</cp:lastModifiedBy>
  <cp:revision>34</cp:revision>
  <dcterms:created xsi:type="dcterms:W3CDTF">2018-04-20T10:45:39Z</dcterms:created>
  <dcterms:modified xsi:type="dcterms:W3CDTF">2018-06-07T13:46:30Z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1930994653</vt:i4>
  </property>
  <property fmtid="{D5CDD505-2E9C-101B-9397-08002B2CF9AE}" pid="3" name="_NewReviewCycle">
    <vt:lpwstr/>
  </property>
  <property fmtid="{D5CDD505-2E9C-101B-9397-08002B2CF9AE}" pid="4" name="_EmailSubject">
    <vt:lpwstr>Intervention de M. Menais, conférence IFCLA, 8juin</vt:lpwstr>
  </property>
  <property fmtid="{D5CDD505-2E9C-101B-9397-08002B2CF9AE}" pid="5" name="_AuthorEmail">
    <vt:lpwstr>yuliya.zhadan@atos.net</vt:lpwstr>
  </property>
  <property fmtid="{D5CDD505-2E9C-101B-9397-08002B2CF9AE}" pid="6" name="_AuthorEmailDisplayName">
    <vt:lpwstr>ZHADAN, YULIYA</vt:lpwstr>
  </property>
</Properties>
</file>